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4"/>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Be Vietnam Ultra-Bold" charset="1" panose="00000900000000000000"/>
      <p:regular r:id="rId29"/>
    </p:embeddedFont>
    <p:embeddedFont>
      <p:font typeface="Canva Sans Bold" charset="1" panose="020B0803030501040103"/>
      <p:regular r:id="rId30"/>
    </p:embeddedFont>
    <p:embeddedFont>
      <p:font typeface="Arimo Bold" charset="1" panose="020B0704020202020204"/>
      <p:regular r:id="rId31"/>
    </p:embeddedFont>
    <p:embeddedFont>
      <p:font typeface="Be Vietnam" charset="1" panose="00000500000000000000"/>
      <p:regular r:id="rId32"/>
    </p:embeddedFont>
    <p:embeddedFont>
      <p:font typeface="Canva Sans" charset="1" panose="020B0503030501040103"/>
      <p:regular r:id="rId33"/>
    </p:embeddedFont>
    <p:embeddedFont>
      <p:font typeface="Canva Sans Medium" charset="1" panose="020B0603030501040103"/>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notesMasters/notesMaster1.xml" Type="http://schemas.openxmlformats.org/officeDocument/2006/relationships/notesMaster"/><Relationship Id="rId35" Target="theme/theme2.xml" Type="http://schemas.openxmlformats.org/officeDocument/2006/relationships/theme"/><Relationship Id="rId36" Target="notesSlides/notesSlide1.xml" Type="http://schemas.openxmlformats.org/officeDocument/2006/relationships/notesSlide"/><Relationship Id="rId37" Target="fonts/font37.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Q and 𝐾</a:t>
            </a:r>
          </a:p>
          <a:p>
            <a:r>
              <a:rPr lang="en-US"/>
              <a:t>K: Drive the attention mechanism by determining "who should pay attention to whom."</a:t>
            </a:r>
          </a:p>
          <a:p>
            <a:r>
              <a:rPr lang="en-US"/>
              <a:t>𝑉</a:t>
            </a:r>
          </a:p>
          <a:p>
            <a:r>
              <a:rPr lang="en-US"/>
              <a:t>V: Represents the actual content or information passed through the attention mechanism.</a:t>
            </a:r>
          </a:p>
          <a:p>
            <a:r>
              <a:rPr lang="en-US"/>
              <a:t>Query (</a:t>
            </a:r>
          </a:p>
          <a:p>
            <a:r>
              <a:rPr lang="en-US"/>
              <a:t>𝑄</a:t>
            </a:r>
          </a:p>
          <a:p>
            <a:r>
              <a:rPr lang="en-US"/>
              <a:t>Q): Represents the "question" or "search criteria" for the attention mechanism to determine how much focus each token should place on the others in the sequence.</a:t>
            </a:r>
          </a:p>
          <a:p>
            <a:r>
              <a:rPr lang="en-US"/>
              <a:t>Key (</a:t>
            </a:r>
          </a:p>
          <a:p>
            <a:r>
              <a:rPr lang="en-US"/>
              <a:t>𝐾</a:t>
            </a:r>
          </a:p>
          <a:p>
            <a:r>
              <a:rPr lang="en-US"/>
              <a:t>K): Represents the "attributes" or "descriptors" of each token that determine how it interacts with queries from other tokens.</a:t>
            </a:r>
          </a:p>
          <a:p>
            <a:r>
              <a:rPr lang="en-US"/>
              <a:t>Value (</a:t>
            </a:r>
          </a:p>
          <a:p>
            <a:r>
              <a:rPr lang="en-US"/>
              <a:t>𝑉</a:t>
            </a:r>
          </a:p>
          <a:p>
            <a:r>
              <a:rPr lang="en-US"/>
              <a:t>V): Contains the actual "content" or "information" of each token that will be used to produce the final output of the attention mechanism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444633" y="9730382"/>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4" id="4"/>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7807510" y="3934662"/>
            <a:ext cx="3435122" cy="3532260"/>
          </a:xfrm>
          <a:custGeom>
            <a:avLst/>
            <a:gdLst/>
            <a:ahLst/>
            <a:cxnLst/>
            <a:rect r="r" b="b" t="t" l="l"/>
            <a:pathLst>
              <a:path h="3532260" w="3435122">
                <a:moveTo>
                  <a:pt x="0" y="0"/>
                </a:moveTo>
                <a:lnTo>
                  <a:pt x="3435122" y="0"/>
                </a:lnTo>
                <a:lnTo>
                  <a:pt x="3435122" y="3532260"/>
                </a:lnTo>
                <a:lnTo>
                  <a:pt x="0" y="35322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921989" y="1546516"/>
            <a:ext cx="22894120" cy="1854746"/>
          </a:xfrm>
          <a:prstGeom prst="rect">
            <a:avLst/>
          </a:prstGeom>
        </p:spPr>
        <p:txBody>
          <a:bodyPr anchor="t" rtlCol="false" tIns="0" lIns="0" bIns="0" rIns="0">
            <a:spAutoFit/>
          </a:bodyPr>
          <a:lstStyle/>
          <a:p>
            <a:pPr algn="ctr">
              <a:lnSpc>
                <a:spcPts val="7225"/>
              </a:lnSpc>
            </a:pPr>
            <a:r>
              <a:rPr lang="en-US" b="true" sz="6816" spc="-286">
                <a:solidFill>
                  <a:srgbClr val="3139A8"/>
                </a:solidFill>
                <a:latin typeface="Be Vietnam Ultra-Bold"/>
                <a:ea typeface="Be Vietnam Ultra-Bold"/>
                <a:cs typeface="Be Vietnam Ultra-Bold"/>
                <a:sym typeface="Be Vietnam Ultra-Bold"/>
              </a:rPr>
              <a:t>ỨNG DỤNG </a:t>
            </a:r>
            <a:r>
              <a:rPr lang="en-US" b="true" sz="6816" spc="-286">
                <a:solidFill>
                  <a:srgbClr val="004243"/>
                </a:solidFill>
                <a:latin typeface="Be Vietnam Ultra-Bold"/>
                <a:ea typeface="Be Vietnam Ultra-Bold"/>
                <a:cs typeface="Be Vietnam Ultra-Bold"/>
                <a:sym typeface="Be Vietnam Ultra-Bold"/>
              </a:rPr>
              <a:t>BERT </a:t>
            </a:r>
            <a:r>
              <a:rPr lang="en-US" b="true" sz="6816" spc="-286">
                <a:solidFill>
                  <a:srgbClr val="3139A8"/>
                </a:solidFill>
                <a:latin typeface="Be Vietnam Ultra-Bold"/>
                <a:ea typeface="Be Vietnam Ultra-Bold"/>
                <a:cs typeface="Be Vietnam Ultra-Bold"/>
                <a:sym typeface="Be Vietnam Ultra-Bold"/>
              </a:rPr>
              <a:t>VÀ  </a:t>
            </a:r>
            <a:r>
              <a:rPr lang="en-US" b="true" sz="6816" spc="-286">
                <a:solidFill>
                  <a:srgbClr val="06C892"/>
                </a:solidFill>
                <a:latin typeface="Be Vietnam Ultra-Bold"/>
                <a:ea typeface="Be Vietnam Ultra-Bold"/>
                <a:cs typeface="Be Vietnam Ultra-Bold"/>
                <a:sym typeface="Be Vietnam Ultra-Bold"/>
              </a:rPr>
              <a:t>ELASTICSEARCH</a:t>
            </a:r>
            <a:r>
              <a:rPr lang="en-US" b="true" sz="6816" spc="-286">
                <a:solidFill>
                  <a:srgbClr val="3139A8"/>
                </a:solidFill>
                <a:latin typeface="Be Vietnam Ultra-Bold"/>
                <a:ea typeface="Be Vietnam Ultra-Bold"/>
                <a:cs typeface="Be Vietnam Ultra-Bold"/>
                <a:sym typeface="Be Vietnam Ultra-Bold"/>
              </a:rPr>
              <a:t> VÀO </a:t>
            </a:r>
          </a:p>
          <a:p>
            <a:pPr algn="ctr" marL="0" indent="0" lvl="0">
              <a:lnSpc>
                <a:spcPts val="7225"/>
              </a:lnSpc>
            </a:pPr>
            <a:r>
              <a:rPr lang="en-US" b="true" sz="6816" spc="-286">
                <a:solidFill>
                  <a:srgbClr val="FD696E"/>
                </a:solidFill>
                <a:latin typeface="Be Vietnam Ultra-Bold"/>
                <a:ea typeface="Be Vietnam Ultra-Bold"/>
                <a:cs typeface="Be Vietnam Ultra-Bold"/>
                <a:sym typeface="Be Vietnam Ultra-Bold"/>
              </a:rPr>
              <a:t>SEMANTIC SEARCH</a:t>
            </a:r>
            <a:r>
              <a:rPr lang="en-US" b="true" sz="6816" spc="-286">
                <a:solidFill>
                  <a:srgbClr val="3139A8"/>
                </a:solidFill>
                <a:latin typeface="Be Vietnam Ultra-Bold"/>
                <a:ea typeface="Be Vietnam Ultra-Bold"/>
                <a:cs typeface="Be Vietnam Ultra-Bold"/>
                <a:sym typeface="Be Vietnam Ultra-Bold"/>
              </a:rPr>
              <a:t> </a:t>
            </a:r>
          </a:p>
        </p:txBody>
      </p:sp>
      <p:sp>
        <p:nvSpPr>
          <p:cNvPr name="TextBox 10" id="10"/>
          <p:cNvSpPr txBox="true"/>
          <p:nvPr/>
        </p:nvSpPr>
        <p:spPr>
          <a:xfrm rot="0">
            <a:off x="6801486" y="7933647"/>
            <a:ext cx="5882680" cy="596899"/>
          </a:xfrm>
          <a:prstGeom prst="rect">
            <a:avLst/>
          </a:prstGeom>
        </p:spPr>
        <p:txBody>
          <a:bodyPr anchor="t" rtlCol="false" tIns="0" lIns="0" bIns="0" rIns="0">
            <a:spAutoFit/>
          </a:bodyPr>
          <a:lstStyle/>
          <a:p>
            <a:pPr algn="ctr">
              <a:lnSpc>
                <a:spcPts val="4900"/>
              </a:lnSpc>
            </a:pPr>
            <a:r>
              <a:rPr lang="en-US" sz="3500" b="true">
                <a:solidFill>
                  <a:srgbClr val="000000"/>
                </a:solidFill>
                <a:latin typeface="Canva Sans Bold"/>
                <a:ea typeface="Canva Sans Bold"/>
                <a:cs typeface="Canva Sans Bold"/>
                <a:sym typeface="Canva Sans Bold"/>
              </a:rPr>
              <a:t>22520801 - Nguyễn Tấn Lợi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9392631" y="1286192"/>
            <a:ext cx="8623172" cy="8655051"/>
          </a:xfrm>
          <a:custGeom>
            <a:avLst/>
            <a:gdLst/>
            <a:ahLst/>
            <a:cxnLst/>
            <a:rect r="r" b="b" t="t" l="l"/>
            <a:pathLst>
              <a:path h="8655051" w="8623172">
                <a:moveTo>
                  <a:pt x="0" y="0"/>
                </a:moveTo>
                <a:lnTo>
                  <a:pt x="8623172" y="0"/>
                </a:lnTo>
                <a:lnTo>
                  <a:pt x="8623172" y="8655051"/>
                </a:lnTo>
                <a:lnTo>
                  <a:pt x="0" y="8655051"/>
                </a:lnTo>
                <a:lnTo>
                  <a:pt x="0" y="0"/>
                </a:lnTo>
                <a:close/>
              </a:path>
            </a:pathLst>
          </a:custGeom>
          <a:blipFill>
            <a:blip r:embed="rId3"/>
            <a:stretch>
              <a:fillRect l="0" t="0" r="0" b="0"/>
            </a:stretch>
          </a:blipFill>
        </p:spPr>
      </p:sp>
      <p:sp>
        <p:nvSpPr>
          <p:cNvPr name="TextBox 3" id="3"/>
          <p:cNvSpPr txBox="true"/>
          <p:nvPr/>
        </p:nvSpPr>
        <p:spPr>
          <a:xfrm rot="0">
            <a:off x="0" y="-85725"/>
            <a:ext cx="11890013" cy="688974"/>
          </a:xfrm>
          <a:prstGeom prst="rect">
            <a:avLst/>
          </a:prstGeom>
        </p:spPr>
        <p:txBody>
          <a:bodyPr anchor="t" rtlCol="false" tIns="0" lIns="0" bIns="0" rIns="0">
            <a:spAutoFit/>
          </a:bodyPr>
          <a:lstStyle/>
          <a:p>
            <a:pPr algn="l">
              <a:lnSpc>
                <a:spcPts val="5600"/>
              </a:lnSpc>
            </a:pPr>
            <a:r>
              <a:rPr lang="en-US" sz="4000" b="true">
                <a:solidFill>
                  <a:srgbClr val="000000"/>
                </a:solidFill>
                <a:latin typeface="Be Vietnam Ultra-Bold"/>
                <a:ea typeface="Be Vietnam Ultra-Bold"/>
                <a:cs typeface="Be Vietnam Ultra-Bold"/>
                <a:sym typeface="Be Vietnam Ultra-Bold"/>
              </a:rPr>
              <a:t>Kiến trúc của BERT</a:t>
            </a:r>
          </a:p>
        </p:txBody>
      </p:sp>
      <p:sp>
        <p:nvSpPr>
          <p:cNvPr name="TextBox 4" id="4"/>
          <p:cNvSpPr txBox="true"/>
          <p:nvPr/>
        </p:nvSpPr>
        <p:spPr>
          <a:xfrm rot="0">
            <a:off x="0" y="1414780"/>
            <a:ext cx="9144000" cy="7843520"/>
          </a:xfrm>
          <a:prstGeom prst="rect">
            <a:avLst/>
          </a:prstGeom>
        </p:spPr>
        <p:txBody>
          <a:bodyPr anchor="t" rtlCol="false" tIns="0" lIns="0" bIns="0" rIns="0">
            <a:spAutoFit/>
          </a:bodyPr>
          <a:lstStyle/>
          <a:p>
            <a:pPr algn="l" marL="690881" indent="-345440" lvl="1">
              <a:lnSpc>
                <a:spcPts val="4480"/>
              </a:lnSpc>
              <a:buFont typeface="Arial"/>
              <a:buChar char="•"/>
            </a:pPr>
            <a:r>
              <a:rPr lang="en-US" sz="3200">
                <a:solidFill>
                  <a:srgbClr val="000000"/>
                </a:solidFill>
                <a:latin typeface="Canva Sans"/>
                <a:ea typeface="Canva Sans"/>
                <a:cs typeface="Canva Sans"/>
                <a:sym typeface="Canva Sans"/>
              </a:rPr>
              <a:t>Multi-headed self attention</a:t>
            </a:r>
          </a:p>
          <a:p>
            <a:pPr algn="l" marL="1381761" indent="-460587" lvl="2">
              <a:lnSpc>
                <a:spcPts val="4480"/>
              </a:lnSpc>
              <a:buFont typeface="Arial"/>
              <a:buChar char="⚬"/>
            </a:pPr>
            <a:r>
              <a:rPr lang="en-US" sz="3200">
                <a:solidFill>
                  <a:srgbClr val="000000"/>
                </a:solidFill>
                <a:latin typeface="Canva Sans"/>
                <a:ea typeface="Canva Sans"/>
                <a:cs typeface="Canva Sans"/>
                <a:sym typeface="Canva Sans"/>
              </a:rPr>
              <a:t>Cho phép mô hình học các mối quan hệ giữa các từ trong câu một cách đồng thời từ nhiều góc độ khác nhau.</a:t>
            </a:r>
          </a:p>
          <a:p>
            <a:pPr algn="l" marL="690881" indent="-345440" lvl="1">
              <a:lnSpc>
                <a:spcPts val="4480"/>
              </a:lnSpc>
              <a:buFont typeface="Arial"/>
              <a:buChar char="•"/>
            </a:pPr>
            <a:r>
              <a:rPr lang="en-US" sz="3200">
                <a:solidFill>
                  <a:srgbClr val="000000"/>
                </a:solidFill>
                <a:latin typeface="Canva Sans"/>
                <a:ea typeface="Canva Sans"/>
                <a:cs typeface="Canva Sans"/>
                <a:sym typeface="Canva Sans"/>
              </a:rPr>
              <a:t>Feed-forward layers</a:t>
            </a:r>
          </a:p>
          <a:p>
            <a:pPr algn="l" marL="1381761" indent="-460587" lvl="2">
              <a:lnSpc>
                <a:spcPts val="4480"/>
              </a:lnSpc>
              <a:buFont typeface="Arial"/>
              <a:buChar char="⚬"/>
            </a:pPr>
            <a:r>
              <a:rPr lang="en-US" sz="3200">
                <a:solidFill>
                  <a:srgbClr val="000000"/>
                </a:solidFill>
                <a:latin typeface="Canva Sans"/>
                <a:ea typeface="Canva Sans"/>
                <a:cs typeface="Canva Sans"/>
                <a:sym typeface="Canva Sans"/>
              </a:rPr>
              <a:t>Tính toán các đặc trưng phân cấp non-linear </a:t>
            </a:r>
          </a:p>
          <a:p>
            <a:pPr algn="l" marL="690881" indent="-345440" lvl="1">
              <a:lnSpc>
                <a:spcPts val="4480"/>
              </a:lnSpc>
              <a:buFont typeface="Arial"/>
              <a:buChar char="•"/>
            </a:pPr>
            <a:r>
              <a:rPr lang="en-US" sz="3200">
                <a:solidFill>
                  <a:srgbClr val="000000"/>
                </a:solidFill>
                <a:latin typeface="Canva Sans"/>
                <a:ea typeface="Canva Sans"/>
                <a:cs typeface="Canva Sans"/>
                <a:sym typeface="Canva Sans"/>
              </a:rPr>
              <a:t>Layer norm and residuals</a:t>
            </a:r>
          </a:p>
          <a:p>
            <a:pPr algn="l" marL="1381761" indent="-460587" lvl="2">
              <a:lnSpc>
                <a:spcPts val="4480"/>
              </a:lnSpc>
              <a:buFont typeface="Arial"/>
              <a:buChar char="⚬"/>
            </a:pPr>
            <a:r>
              <a:rPr lang="en-US" sz="3200">
                <a:solidFill>
                  <a:srgbClr val="000000"/>
                </a:solidFill>
                <a:latin typeface="Canva Sans"/>
                <a:ea typeface="Canva Sans"/>
                <a:cs typeface="Canva Sans"/>
                <a:sym typeface="Canva Sans"/>
              </a:rPr>
              <a:t>Giúp huấn luyện mạng sâu ổn định hơn bằng cách chuẩn hóa đầu ra và sử dụng kết nối residual.</a:t>
            </a:r>
          </a:p>
          <a:p>
            <a:pPr algn="l" marL="690881" indent="-345440" lvl="1">
              <a:lnSpc>
                <a:spcPts val="4480"/>
              </a:lnSpc>
              <a:buFont typeface="Arial"/>
              <a:buChar char="•"/>
            </a:pPr>
            <a:r>
              <a:rPr lang="en-US" sz="3200">
                <a:solidFill>
                  <a:srgbClr val="000000"/>
                </a:solidFill>
                <a:latin typeface="Canva Sans"/>
                <a:ea typeface="Canva Sans"/>
                <a:cs typeface="Canva Sans"/>
                <a:sym typeface="Canva Sans"/>
              </a:rPr>
              <a:t>Positional embeddings</a:t>
            </a:r>
          </a:p>
          <a:p>
            <a:pPr algn="l" marL="1381761" indent="-460587" lvl="2">
              <a:lnSpc>
                <a:spcPts val="4480"/>
              </a:lnSpc>
              <a:buFont typeface="Arial"/>
              <a:buChar char="⚬"/>
            </a:pPr>
            <a:r>
              <a:rPr lang="en-US" sz="3200">
                <a:solidFill>
                  <a:srgbClr val="000000"/>
                </a:solidFill>
                <a:latin typeface="Canva Sans"/>
                <a:ea typeface="Canva Sans"/>
                <a:cs typeface="Canva Sans"/>
                <a:sym typeface="Canva Sans"/>
              </a:rPr>
              <a:t>Cho phép mô hình học vị trí </a:t>
            </a:r>
          </a:p>
          <a:p>
            <a:pPr algn="l">
              <a:lnSpc>
                <a:spcPts val="4480"/>
              </a:lnSpc>
            </a:pPr>
          </a:p>
        </p:txBody>
      </p:sp>
      <p:sp>
        <p:nvSpPr>
          <p:cNvPr name="AutoShape 5" id="5"/>
          <p:cNvSpPr/>
          <p:nvPr/>
        </p:nvSpPr>
        <p:spPr>
          <a:xfrm>
            <a:off x="20" y="785178"/>
            <a:ext cx="18288202" cy="19049"/>
          </a:xfrm>
          <a:prstGeom prst="line">
            <a:avLst/>
          </a:prstGeom>
          <a:ln cap="flat" w="38100">
            <a:solidFill>
              <a:srgbClr val="000000"/>
            </a:solidFill>
            <a:prstDash val="solid"/>
            <a:headEnd type="none" len="sm" w="sm"/>
            <a:tailEnd type="none" len="sm" w="sm"/>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TextBox 2" id="2"/>
          <p:cNvSpPr txBox="true"/>
          <p:nvPr/>
        </p:nvSpPr>
        <p:spPr>
          <a:xfrm rot="0">
            <a:off x="1028700" y="895350"/>
            <a:ext cx="17259300" cy="8165400"/>
          </a:xfrm>
          <a:prstGeom prst="rect">
            <a:avLst/>
          </a:prstGeom>
        </p:spPr>
        <p:txBody>
          <a:bodyPr anchor="t" rtlCol="false" tIns="0" lIns="0" bIns="0" rIns="0">
            <a:spAutoFit/>
          </a:bodyPr>
          <a:lstStyle/>
          <a:p>
            <a:pPr algn="l">
              <a:lnSpc>
                <a:spcPts val="4445"/>
              </a:lnSpc>
            </a:pPr>
            <a:r>
              <a:rPr lang="en-US" sz="2599" b="true">
                <a:solidFill>
                  <a:srgbClr val="000000"/>
                </a:solidFill>
                <a:latin typeface="Canva Sans Bold"/>
                <a:ea typeface="Canva Sans Bold"/>
                <a:cs typeface="Canva Sans Bold"/>
                <a:sym typeface="Canva Sans Bold"/>
              </a:rPr>
              <a:t>Masked Language Modeling (MLM)</a:t>
            </a:r>
          </a:p>
          <a:p>
            <a:pPr algn="l" marL="561339" indent="-280669" lvl="1">
              <a:lnSpc>
                <a:spcPts val="4445"/>
              </a:lnSpc>
              <a:buFont typeface="Arial"/>
              <a:buChar char="•"/>
            </a:pPr>
            <a:r>
              <a:rPr lang="en-US" sz="2599">
                <a:solidFill>
                  <a:srgbClr val="000000"/>
                </a:solidFill>
                <a:latin typeface="Canva Sans"/>
                <a:ea typeface="Canva Sans"/>
                <a:cs typeface="Canva Sans"/>
                <a:sym typeface="Canva Sans"/>
              </a:rPr>
              <a:t>Chọn ngẫu nhiên 15% số từ trong câu để </a:t>
            </a:r>
            <a:r>
              <a:rPr lang="en-US" b="true" sz="2599">
                <a:solidFill>
                  <a:srgbClr val="000000"/>
                </a:solidFill>
                <a:latin typeface="Canva Sans Bold"/>
                <a:ea typeface="Canva Sans Bold"/>
                <a:cs typeface="Canva Sans Bold"/>
                <a:sym typeface="Canva Sans Bold"/>
              </a:rPr>
              <a:t>mask</a:t>
            </a:r>
            <a:r>
              <a:rPr lang="en-US" sz="2599">
                <a:solidFill>
                  <a:srgbClr val="000000"/>
                </a:solidFill>
                <a:latin typeface="Canva Sans"/>
                <a:ea typeface="Canva Sans"/>
                <a:cs typeface="Canva Sans"/>
                <a:sym typeface="Canva Sans"/>
              </a:rPr>
              <a:t>.</a:t>
            </a:r>
          </a:p>
          <a:p>
            <a:pPr algn="l" marL="1122678" indent="-374226" lvl="2">
              <a:lnSpc>
                <a:spcPts val="4445"/>
              </a:lnSpc>
              <a:buFont typeface="Arial"/>
              <a:buChar char="⚬"/>
            </a:pPr>
            <a:r>
              <a:rPr lang="en-US" sz="2599">
                <a:solidFill>
                  <a:srgbClr val="000000"/>
                </a:solidFill>
                <a:latin typeface="Canva Sans"/>
                <a:ea typeface="Canva Sans"/>
                <a:cs typeface="Canva Sans"/>
                <a:sym typeface="Canva Sans"/>
              </a:rPr>
              <a:t>80% thời gian sẽ đặt token [MASK]</a:t>
            </a:r>
          </a:p>
          <a:p>
            <a:pPr algn="l" marL="1684017" indent="-421004" lvl="3">
              <a:lnSpc>
                <a:spcPts val="4445"/>
              </a:lnSpc>
              <a:buFont typeface="Arial"/>
              <a:buChar char="￭"/>
            </a:pPr>
            <a:r>
              <a:rPr lang="en-US" sz="2599">
                <a:solidFill>
                  <a:srgbClr val="000000"/>
                </a:solidFill>
                <a:latin typeface="Canva Sans"/>
                <a:ea typeface="Canva Sans"/>
                <a:cs typeface="Canva Sans"/>
                <a:sym typeface="Canva Sans"/>
              </a:rPr>
              <a:t>"went to the store" → "went to the [MASK]"</a:t>
            </a:r>
          </a:p>
          <a:p>
            <a:pPr algn="l" marL="1122678" indent="-374226" lvl="2">
              <a:lnSpc>
                <a:spcPts val="4445"/>
              </a:lnSpc>
              <a:buFont typeface="Arial"/>
              <a:buChar char="⚬"/>
            </a:pPr>
            <a:r>
              <a:rPr lang="en-US" sz="2599">
                <a:solidFill>
                  <a:srgbClr val="000000"/>
                </a:solidFill>
                <a:latin typeface="Canva Sans"/>
                <a:ea typeface="Canva Sans"/>
                <a:cs typeface="Canva Sans"/>
                <a:sym typeface="Canva Sans"/>
              </a:rPr>
              <a:t>10% thời gian sẽ chọn từ ngẫu nhiên</a:t>
            </a:r>
          </a:p>
          <a:p>
            <a:pPr algn="l" marL="1684017" indent="-421004" lvl="3">
              <a:lnSpc>
                <a:spcPts val="4445"/>
              </a:lnSpc>
              <a:buFont typeface="Arial"/>
              <a:buChar char="￭"/>
            </a:pPr>
            <a:r>
              <a:rPr lang="en-US" sz="2599">
                <a:solidFill>
                  <a:srgbClr val="000000"/>
                </a:solidFill>
                <a:latin typeface="Canva Sans"/>
                <a:ea typeface="Canva Sans"/>
                <a:cs typeface="Canva Sans"/>
                <a:sym typeface="Canva Sans"/>
              </a:rPr>
              <a:t>"went to the store" → "went to the running"</a:t>
            </a:r>
          </a:p>
          <a:p>
            <a:pPr algn="l" marL="1122678" indent="-374226" lvl="2">
              <a:lnSpc>
                <a:spcPts val="4445"/>
              </a:lnSpc>
              <a:buFont typeface="Arial"/>
              <a:buChar char="⚬"/>
            </a:pPr>
            <a:r>
              <a:rPr lang="en-US" sz="2599">
                <a:solidFill>
                  <a:srgbClr val="000000"/>
                </a:solidFill>
                <a:latin typeface="Canva Sans"/>
                <a:ea typeface="Canva Sans"/>
                <a:cs typeface="Canva Sans"/>
                <a:sym typeface="Canva Sans"/>
              </a:rPr>
              <a:t>10% thời gian sẽ giữ nguyên từ</a:t>
            </a:r>
          </a:p>
          <a:p>
            <a:pPr algn="l" marL="1684017" indent="-421004" lvl="3">
              <a:lnSpc>
                <a:spcPts val="4445"/>
              </a:lnSpc>
              <a:buFont typeface="Arial"/>
              <a:buChar char="￭"/>
            </a:pPr>
            <a:r>
              <a:rPr lang="en-US" sz="2599">
                <a:solidFill>
                  <a:srgbClr val="000000"/>
                </a:solidFill>
                <a:latin typeface="Canva Sans"/>
                <a:ea typeface="Canva Sans"/>
                <a:cs typeface="Canva Sans"/>
                <a:sym typeface="Canva Sans"/>
              </a:rPr>
              <a:t> "went to the store" → "went to the store"</a:t>
            </a:r>
          </a:p>
          <a:p>
            <a:pPr algn="l" marL="561339" indent="-280669" lvl="1">
              <a:lnSpc>
                <a:spcPts val="4445"/>
              </a:lnSpc>
              <a:buFont typeface="Arial"/>
              <a:buChar char="•"/>
            </a:pPr>
            <a:r>
              <a:rPr lang="en-US" sz="2599">
                <a:solidFill>
                  <a:srgbClr val="000000"/>
                </a:solidFill>
                <a:latin typeface="Canva Sans"/>
                <a:ea typeface="Canva Sans"/>
                <a:cs typeface="Canva Sans"/>
                <a:sym typeface="Canva Sans"/>
              </a:rPr>
              <a:t>Mô hình dự đoán</a:t>
            </a:r>
            <a:r>
              <a:rPr lang="en-US" sz="2599">
                <a:solidFill>
                  <a:srgbClr val="000000"/>
                </a:solidFill>
                <a:latin typeface="Canva Sans"/>
                <a:ea typeface="Canva Sans"/>
                <a:cs typeface="Canva Sans"/>
                <a:sym typeface="Canva Sans"/>
              </a:rPr>
              <a:t> những từ được </a:t>
            </a:r>
            <a:r>
              <a:rPr lang="en-US" b="true" sz="2599">
                <a:solidFill>
                  <a:srgbClr val="000000"/>
                </a:solidFill>
                <a:latin typeface="Canva Sans Bold"/>
                <a:ea typeface="Canva Sans Bold"/>
                <a:cs typeface="Canva Sans Bold"/>
                <a:sym typeface="Canva Sans Bold"/>
              </a:rPr>
              <a:t>masked</a:t>
            </a:r>
            <a:r>
              <a:rPr lang="en-US" sz="2599">
                <a:solidFill>
                  <a:srgbClr val="000000"/>
                </a:solidFill>
                <a:latin typeface="Canva Sans"/>
                <a:ea typeface="Canva Sans"/>
                <a:cs typeface="Canva Sans"/>
                <a:sym typeface="Canva Sans"/>
              </a:rPr>
              <a:t> dựa vào ngữ cảnh những từ xung quanh.</a:t>
            </a:r>
          </a:p>
          <a:p>
            <a:pPr algn="l">
              <a:lnSpc>
                <a:spcPts val="4445"/>
              </a:lnSpc>
            </a:pPr>
            <a:r>
              <a:rPr lang="en-US" sz="2599" b="true">
                <a:solidFill>
                  <a:srgbClr val="000000"/>
                </a:solidFill>
                <a:latin typeface="Canva Sans Bold"/>
                <a:ea typeface="Canva Sans Bold"/>
                <a:cs typeface="Canva Sans Bold"/>
                <a:sym typeface="Canva Sans Bold"/>
              </a:rPr>
              <a:t>Next Sentence Prediction (NSP)</a:t>
            </a:r>
          </a:p>
          <a:p>
            <a:pPr algn="l" marL="561339" indent="-280669" lvl="1">
              <a:lnSpc>
                <a:spcPts val="4445"/>
              </a:lnSpc>
              <a:buFont typeface="Arial"/>
              <a:buChar char="•"/>
            </a:pPr>
            <a:r>
              <a:rPr lang="en-US" sz="2599">
                <a:solidFill>
                  <a:srgbClr val="000000"/>
                </a:solidFill>
                <a:latin typeface="Canva Sans"/>
                <a:ea typeface="Canva Sans"/>
                <a:cs typeface="Canva Sans"/>
                <a:sym typeface="Canva Sans"/>
              </a:rPr>
              <a:t>Để mô hình học về mối quan hệ giữa những câu, mô hình sẽ dự đoán liệu câu B là câu tiếp nối câu A hay chỉ là một câu ngẫu nhiên</a:t>
            </a:r>
          </a:p>
          <a:p>
            <a:pPr algn="l">
              <a:lnSpc>
                <a:spcPts val="5814"/>
              </a:lnSpc>
            </a:pPr>
          </a:p>
          <a:p>
            <a:pPr algn="l">
              <a:lnSpc>
                <a:spcPts val="5985"/>
              </a:lnSpc>
            </a:pPr>
          </a:p>
        </p:txBody>
      </p:sp>
      <p:sp>
        <p:nvSpPr>
          <p:cNvPr name="Freeform 3" id="3"/>
          <p:cNvSpPr/>
          <p:nvPr/>
        </p:nvSpPr>
        <p:spPr>
          <a:xfrm flipH="false" flipV="false" rot="0">
            <a:off x="1028700" y="7836487"/>
            <a:ext cx="14448915" cy="1824175"/>
          </a:xfrm>
          <a:custGeom>
            <a:avLst/>
            <a:gdLst/>
            <a:ahLst/>
            <a:cxnLst/>
            <a:rect r="r" b="b" t="t" l="l"/>
            <a:pathLst>
              <a:path h="1824175" w="14448915">
                <a:moveTo>
                  <a:pt x="0" y="0"/>
                </a:moveTo>
                <a:lnTo>
                  <a:pt x="14448915" y="0"/>
                </a:lnTo>
                <a:lnTo>
                  <a:pt x="14448915" y="1824175"/>
                </a:lnTo>
                <a:lnTo>
                  <a:pt x="0" y="1824175"/>
                </a:lnTo>
                <a:lnTo>
                  <a:pt x="0" y="0"/>
                </a:lnTo>
                <a:close/>
              </a:path>
            </a:pathLst>
          </a:custGeom>
          <a:blipFill>
            <a:blip r:embed="rId2"/>
            <a:stretch>
              <a:fillRect l="0" t="0" r="0" b="0"/>
            </a:stretch>
          </a:blipFill>
        </p:spPr>
      </p:sp>
      <p:sp>
        <p:nvSpPr>
          <p:cNvPr name="TextBox 4" id="4"/>
          <p:cNvSpPr txBox="true"/>
          <p:nvPr/>
        </p:nvSpPr>
        <p:spPr>
          <a:xfrm rot="0">
            <a:off x="0" y="-85725"/>
            <a:ext cx="11890013" cy="688974"/>
          </a:xfrm>
          <a:prstGeom prst="rect">
            <a:avLst/>
          </a:prstGeom>
        </p:spPr>
        <p:txBody>
          <a:bodyPr anchor="t" rtlCol="false" tIns="0" lIns="0" bIns="0" rIns="0">
            <a:spAutoFit/>
          </a:bodyPr>
          <a:lstStyle/>
          <a:p>
            <a:pPr algn="l">
              <a:lnSpc>
                <a:spcPts val="5600"/>
              </a:lnSpc>
            </a:pPr>
            <a:r>
              <a:rPr lang="en-US" sz="4000" b="true">
                <a:solidFill>
                  <a:srgbClr val="000000"/>
                </a:solidFill>
                <a:latin typeface="Be Vietnam Ultra-Bold"/>
                <a:ea typeface="Be Vietnam Ultra-Bold"/>
                <a:cs typeface="Be Vietnam Ultra-Bold"/>
                <a:sym typeface="Be Vietnam Ultra-Bold"/>
              </a:rPr>
              <a:t>Cơ chế cốt lỗi của BERT</a:t>
            </a:r>
          </a:p>
        </p:txBody>
      </p:sp>
      <p:sp>
        <p:nvSpPr>
          <p:cNvPr name="AutoShape 5" id="5"/>
          <p:cNvSpPr/>
          <p:nvPr/>
        </p:nvSpPr>
        <p:spPr>
          <a:xfrm>
            <a:off x="20" y="785178"/>
            <a:ext cx="18288202" cy="19049"/>
          </a:xfrm>
          <a:prstGeom prst="line">
            <a:avLst/>
          </a:prstGeom>
          <a:ln cap="flat" w="38100">
            <a:solidFill>
              <a:srgbClr val="000000"/>
            </a:solidFill>
            <a:prstDash val="solid"/>
            <a:headEnd type="none" len="sm" w="sm"/>
            <a:tailEnd type="none" len="sm" w="sm"/>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633455"/>
            <a:ext cx="19534744" cy="11553911"/>
            <a:chOff x="0" y="0"/>
            <a:chExt cx="4940087" cy="2921836"/>
          </a:xfrm>
        </p:grpSpPr>
        <p:sp>
          <p:nvSpPr>
            <p:cNvPr name="Freeform 3" id="3"/>
            <p:cNvSpPr/>
            <p:nvPr/>
          </p:nvSpPr>
          <p:spPr>
            <a:xfrm flipH="false" flipV="false" rot="0">
              <a:off x="0" y="0"/>
              <a:ext cx="4940087" cy="2921836"/>
            </a:xfrm>
            <a:custGeom>
              <a:avLst/>
              <a:gdLst/>
              <a:ahLst/>
              <a:cxnLst/>
              <a:rect r="r" b="b" t="t" l="l"/>
              <a:pathLst>
                <a:path h="2921836" w="4940087">
                  <a:moveTo>
                    <a:pt x="0" y="0"/>
                  </a:moveTo>
                  <a:lnTo>
                    <a:pt x="4940087" y="0"/>
                  </a:lnTo>
                  <a:lnTo>
                    <a:pt x="4940087" y="2921836"/>
                  </a:lnTo>
                  <a:lnTo>
                    <a:pt x="0" y="2921836"/>
                  </a:lnTo>
                  <a:close/>
                </a:path>
              </a:pathLst>
            </a:custGeom>
            <a:solidFill>
              <a:srgbClr val="F1EBE5"/>
            </a:solidFill>
          </p:spPr>
        </p:sp>
        <p:sp>
          <p:nvSpPr>
            <p:cNvPr name="TextBox 4" id="4"/>
            <p:cNvSpPr txBox="true"/>
            <p:nvPr/>
          </p:nvSpPr>
          <p:spPr>
            <a:xfrm>
              <a:off x="0" y="19050"/>
              <a:ext cx="4940087" cy="2902786"/>
            </a:xfrm>
            <a:prstGeom prst="rect">
              <a:avLst/>
            </a:prstGeom>
          </p:spPr>
          <p:txBody>
            <a:bodyPr anchor="ctr" rtlCol="false" tIns="50800" lIns="50800" bIns="50800" rIns="50800"/>
            <a:lstStyle/>
            <a:p>
              <a:pPr algn="ctr">
                <a:lnSpc>
                  <a:spcPts val="2266"/>
                </a:lnSpc>
              </a:pPr>
            </a:p>
          </p:txBody>
        </p:sp>
      </p:grpSp>
      <p:sp>
        <p:nvSpPr>
          <p:cNvPr name="Freeform 5" id="5"/>
          <p:cNvSpPr/>
          <p:nvPr/>
        </p:nvSpPr>
        <p:spPr>
          <a:xfrm flipH="false" flipV="false" rot="0">
            <a:off x="6202568" y="1731900"/>
            <a:ext cx="10350312" cy="7245219"/>
          </a:xfrm>
          <a:custGeom>
            <a:avLst/>
            <a:gdLst/>
            <a:ahLst/>
            <a:cxnLst/>
            <a:rect r="r" b="b" t="t" l="l"/>
            <a:pathLst>
              <a:path h="7245219" w="10350312">
                <a:moveTo>
                  <a:pt x="0" y="0"/>
                </a:moveTo>
                <a:lnTo>
                  <a:pt x="10350312" y="0"/>
                </a:lnTo>
                <a:lnTo>
                  <a:pt x="10350312" y="7245219"/>
                </a:lnTo>
                <a:lnTo>
                  <a:pt x="0" y="72452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09558" y="1731900"/>
            <a:ext cx="4993010" cy="7245219"/>
          </a:xfrm>
          <a:custGeom>
            <a:avLst/>
            <a:gdLst/>
            <a:ahLst/>
            <a:cxnLst/>
            <a:rect r="r" b="b" t="t" l="l"/>
            <a:pathLst>
              <a:path h="7245219" w="4993010">
                <a:moveTo>
                  <a:pt x="0" y="0"/>
                </a:moveTo>
                <a:lnTo>
                  <a:pt x="4993010" y="0"/>
                </a:lnTo>
                <a:lnTo>
                  <a:pt x="4993010" y="7245219"/>
                </a:lnTo>
                <a:lnTo>
                  <a:pt x="0" y="7245219"/>
                </a:lnTo>
                <a:lnTo>
                  <a:pt x="0" y="0"/>
                </a:lnTo>
                <a:close/>
              </a:path>
            </a:pathLst>
          </a:custGeom>
          <a:blipFill>
            <a:blip r:embed="rId2">
              <a:extLst>
                <a:ext uri="{96DAC541-7B7A-43D3-8B79-37D633B846F1}">
                  <asvg:svgBlip xmlns:asvg="http://schemas.microsoft.com/office/drawing/2016/SVG/main" r:embed="rId3"/>
                </a:ext>
              </a:extLst>
            </a:blip>
            <a:stretch>
              <a:fillRect l="0" t="0" r="-107296" b="0"/>
            </a:stretch>
          </a:blipFill>
        </p:spPr>
      </p:sp>
      <p:sp>
        <p:nvSpPr>
          <p:cNvPr name="TextBox 7" id="7"/>
          <p:cNvSpPr txBox="true"/>
          <p:nvPr/>
        </p:nvSpPr>
        <p:spPr>
          <a:xfrm rot="0">
            <a:off x="0" y="-85725"/>
            <a:ext cx="11890013" cy="688974"/>
          </a:xfrm>
          <a:prstGeom prst="rect">
            <a:avLst/>
          </a:prstGeom>
        </p:spPr>
        <p:txBody>
          <a:bodyPr anchor="t" rtlCol="false" tIns="0" lIns="0" bIns="0" rIns="0">
            <a:spAutoFit/>
          </a:bodyPr>
          <a:lstStyle/>
          <a:p>
            <a:pPr algn="l">
              <a:lnSpc>
                <a:spcPts val="5600"/>
              </a:lnSpc>
            </a:pPr>
            <a:r>
              <a:rPr lang="en-US" sz="4000" b="true">
                <a:solidFill>
                  <a:srgbClr val="000000"/>
                </a:solidFill>
                <a:latin typeface="Be Vietnam Ultra-Bold"/>
                <a:ea typeface="Be Vietnam Ultra-Bold"/>
                <a:cs typeface="Be Vietnam Ultra-Bold"/>
                <a:sym typeface="Be Vietnam Ultra-Bold"/>
              </a:rPr>
              <a:t>Contextualized vs Static Embedding</a:t>
            </a:r>
          </a:p>
        </p:txBody>
      </p:sp>
      <p:sp>
        <p:nvSpPr>
          <p:cNvPr name="TextBox 8" id="8"/>
          <p:cNvSpPr txBox="true"/>
          <p:nvPr/>
        </p:nvSpPr>
        <p:spPr>
          <a:xfrm rot="0">
            <a:off x="2235347" y="2190756"/>
            <a:ext cx="2506328" cy="580390"/>
          </a:xfrm>
          <a:prstGeom prst="rect">
            <a:avLst/>
          </a:prstGeom>
        </p:spPr>
        <p:txBody>
          <a:bodyPr anchor="t" rtlCol="false" tIns="0" lIns="0" bIns="0" rIns="0">
            <a:spAutoFit/>
          </a:bodyPr>
          <a:lstStyle/>
          <a:p>
            <a:pPr algn="ctr">
              <a:lnSpc>
                <a:spcPts val="4759"/>
              </a:lnSpc>
            </a:pPr>
            <a:r>
              <a:rPr lang="en-US" sz="3399" b="true">
                <a:solidFill>
                  <a:srgbClr val="000000"/>
                </a:solidFill>
                <a:latin typeface="Canva Sans Bold"/>
                <a:ea typeface="Canva Sans Bold"/>
                <a:cs typeface="Canva Sans Bold"/>
                <a:sym typeface="Canva Sans Bold"/>
              </a:rPr>
              <a:t>Tính chất</a:t>
            </a:r>
          </a:p>
        </p:txBody>
      </p:sp>
      <p:sp>
        <p:nvSpPr>
          <p:cNvPr name="TextBox 9" id="9"/>
          <p:cNvSpPr txBox="true"/>
          <p:nvPr/>
        </p:nvSpPr>
        <p:spPr>
          <a:xfrm rot="0">
            <a:off x="6527873" y="2190756"/>
            <a:ext cx="4382753" cy="580390"/>
          </a:xfrm>
          <a:prstGeom prst="rect">
            <a:avLst/>
          </a:prstGeom>
        </p:spPr>
        <p:txBody>
          <a:bodyPr anchor="t" rtlCol="false" tIns="0" lIns="0" bIns="0" rIns="0">
            <a:spAutoFit/>
          </a:bodyPr>
          <a:lstStyle/>
          <a:p>
            <a:pPr algn="ctr">
              <a:lnSpc>
                <a:spcPts val="4759"/>
              </a:lnSpc>
            </a:pPr>
            <a:r>
              <a:rPr lang="en-US" sz="3399" b="true">
                <a:solidFill>
                  <a:srgbClr val="000000"/>
                </a:solidFill>
                <a:latin typeface="Canva Sans Bold"/>
                <a:ea typeface="Canva Sans Bold"/>
                <a:cs typeface="Canva Sans Bold"/>
                <a:sym typeface="Canva Sans Bold"/>
              </a:rPr>
              <a:t>Contextualized </a:t>
            </a:r>
          </a:p>
        </p:txBody>
      </p:sp>
      <p:sp>
        <p:nvSpPr>
          <p:cNvPr name="TextBox 10" id="10"/>
          <p:cNvSpPr txBox="true"/>
          <p:nvPr/>
        </p:nvSpPr>
        <p:spPr>
          <a:xfrm rot="0">
            <a:off x="12696825" y="2190756"/>
            <a:ext cx="2506328" cy="580390"/>
          </a:xfrm>
          <a:prstGeom prst="rect">
            <a:avLst/>
          </a:prstGeom>
        </p:spPr>
        <p:txBody>
          <a:bodyPr anchor="t" rtlCol="false" tIns="0" lIns="0" bIns="0" rIns="0">
            <a:spAutoFit/>
          </a:bodyPr>
          <a:lstStyle/>
          <a:p>
            <a:pPr algn="ctr">
              <a:lnSpc>
                <a:spcPts val="4759"/>
              </a:lnSpc>
            </a:pPr>
            <a:r>
              <a:rPr lang="en-US" sz="3399" b="true">
                <a:solidFill>
                  <a:srgbClr val="000000"/>
                </a:solidFill>
                <a:latin typeface="Canva Sans Bold"/>
                <a:ea typeface="Canva Sans Bold"/>
                <a:cs typeface="Canva Sans Bold"/>
                <a:sym typeface="Canva Sans Bold"/>
              </a:rPr>
              <a:t>Static</a:t>
            </a:r>
          </a:p>
        </p:txBody>
      </p:sp>
      <p:sp>
        <p:nvSpPr>
          <p:cNvPr name="TextBox 11" id="11"/>
          <p:cNvSpPr txBox="true"/>
          <p:nvPr/>
        </p:nvSpPr>
        <p:spPr>
          <a:xfrm rot="0">
            <a:off x="1627479" y="3607890"/>
            <a:ext cx="4157167"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Phụ thuộc ngữ cảnh</a:t>
            </a:r>
          </a:p>
        </p:txBody>
      </p:sp>
      <p:sp>
        <p:nvSpPr>
          <p:cNvPr name="TextBox 12" id="12"/>
          <p:cNvSpPr txBox="true"/>
          <p:nvPr/>
        </p:nvSpPr>
        <p:spPr>
          <a:xfrm rot="0">
            <a:off x="8547434" y="3607890"/>
            <a:ext cx="569218"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Có</a:t>
            </a:r>
          </a:p>
        </p:txBody>
      </p:sp>
      <p:sp>
        <p:nvSpPr>
          <p:cNvPr name="TextBox 13" id="13"/>
          <p:cNvSpPr txBox="true"/>
          <p:nvPr/>
        </p:nvSpPr>
        <p:spPr>
          <a:xfrm rot="0">
            <a:off x="13293706" y="3607890"/>
            <a:ext cx="1312565"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Không</a:t>
            </a:r>
          </a:p>
        </p:txBody>
      </p:sp>
      <p:sp>
        <p:nvSpPr>
          <p:cNvPr name="TextBox 14" id="14"/>
          <p:cNvSpPr txBox="true"/>
          <p:nvPr/>
        </p:nvSpPr>
        <p:spPr>
          <a:xfrm rot="0">
            <a:off x="1778624" y="5076825"/>
            <a:ext cx="3419773"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Vector biểu diễn</a:t>
            </a:r>
          </a:p>
        </p:txBody>
      </p:sp>
      <p:sp>
        <p:nvSpPr>
          <p:cNvPr name="TextBox 15" id="15"/>
          <p:cNvSpPr txBox="true"/>
          <p:nvPr/>
        </p:nvSpPr>
        <p:spPr>
          <a:xfrm rot="0">
            <a:off x="6527873" y="4730940"/>
            <a:ext cx="4714429" cy="11804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Khác nhau từng ngữ cảnh</a:t>
            </a:r>
          </a:p>
        </p:txBody>
      </p:sp>
      <p:sp>
        <p:nvSpPr>
          <p:cNvPr name="TextBox 16" id="16"/>
          <p:cNvSpPr txBox="true"/>
          <p:nvPr/>
        </p:nvSpPr>
        <p:spPr>
          <a:xfrm rot="0">
            <a:off x="13149492" y="5076825"/>
            <a:ext cx="1600994"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Cố định</a:t>
            </a:r>
          </a:p>
        </p:txBody>
      </p:sp>
      <p:sp>
        <p:nvSpPr>
          <p:cNvPr name="TextBox 17" id="17"/>
          <p:cNvSpPr txBox="true"/>
          <p:nvPr/>
        </p:nvSpPr>
        <p:spPr>
          <a:xfrm rot="0">
            <a:off x="2647780" y="6495415"/>
            <a:ext cx="168146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Mô hình</a:t>
            </a:r>
          </a:p>
        </p:txBody>
      </p:sp>
      <p:sp>
        <p:nvSpPr>
          <p:cNvPr name="TextBox 18" id="18"/>
          <p:cNvSpPr txBox="true"/>
          <p:nvPr/>
        </p:nvSpPr>
        <p:spPr>
          <a:xfrm rot="0">
            <a:off x="6867628" y="6195378"/>
            <a:ext cx="3928829" cy="11804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Deep learning (BERT, ... )</a:t>
            </a:r>
          </a:p>
        </p:txBody>
      </p:sp>
      <p:sp>
        <p:nvSpPr>
          <p:cNvPr name="TextBox 19" id="19"/>
          <p:cNvSpPr txBox="true"/>
          <p:nvPr/>
        </p:nvSpPr>
        <p:spPr>
          <a:xfrm rot="0">
            <a:off x="12261720" y="6195378"/>
            <a:ext cx="3376537" cy="11804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Shallow</a:t>
            </a:r>
          </a:p>
          <a:p>
            <a:pPr algn="ctr">
              <a:lnSpc>
                <a:spcPts val="4759"/>
              </a:lnSpc>
            </a:pPr>
            <a:r>
              <a:rPr lang="en-US" sz="3399">
                <a:solidFill>
                  <a:srgbClr val="000000"/>
                </a:solidFill>
                <a:latin typeface="Canva Sans"/>
                <a:ea typeface="Canva Sans"/>
                <a:cs typeface="Canva Sans"/>
                <a:sym typeface="Canva Sans"/>
              </a:rPr>
              <a:t>(Word2vec,.. )</a:t>
            </a:r>
          </a:p>
        </p:txBody>
      </p:sp>
      <p:sp>
        <p:nvSpPr>
          <p:cNvPr name="TextBox 20" id="20"/>
          <p:cNvSpPr txBox="true"/>
          <p:nvPr/>
        </p:nvSpPr>
        <p:spPr>
          <a:xfrm rot="0">
            <a:off x="2366346" y="7914005"/>
            <a:ext cx="2244328"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Tài nguyên</a:t>
            </a:r>
          </a:p>
        </p:txBody>
      </p:sp>
      <p:sp>
        <p:nvSpPr>
          <p:cNvPr name="TextBox 21" id="21"/>
          <p:cNvSpPr txBox="true"/>
          <p:nvPr/>
        </p:nvSpPr>
        <p:spPr>
          <a:xfrm rot="0">
            <a:off x="6442957" y="7661593"/>
            <a:ext cx="4778171" cy="11804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Chậm và tiêu tốt rất nhiều tài nguyên</a:t>
            </a:r>
          </a:p>
        </p:txBody>
      </p:sp>
      <p:sp>
        <p:nvSpPr>
          <p:cNvPr name="TextBox 22" id="22"/>
          <p:cNvSpPr txBox="true"/>
          <p:nvPr/>
        </p:nvSpPr>
        <p:spPr>
          <a:xfrm rot="0">
            <a:off x="11560903" y="7914005"/>
            <a:ext cx="4778171"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Nhẹ và nhanh</a:t>
            </a:r>
          </a:p>
        </p:txBody>
      </p:sp>
      <p:sp>
        <p:nvSpPr>
          <p:cNvPr name="AutoShape 23" id="23"/>
          <p:cNvSpPr/>
          <p:nvPr/>
        </p:nvSpPr>
        <p:spPr>
          <a:xfrm>
            <a:off x="20" y="785178"/>
            <a:ext cx="18288202" cy="19049"/>
          </a:xfrm>
          <a:prstGeom prst="line">
            <a:avLst/>
          </a:prstGeom>
          <a:ln cap="flat" w="38100">
            <a:solidFill>
              <a:srgbClr val="000000"/>
            </a:solidFill>
            <a:prstDash val="solid"/>
            <a:headEnd type="none" len="sm" w="sm"/>
            <a:tailEnd type="none" len="sm" w="sm"/>
          </a:ln>
        </p:spPr>
      </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633455"/>
            <a:ext cx="19534744" cy="11553911"/>
            <a:chOff x="0" y="0"/>
            <a:chExt cx="4940087" cy="2921836"/>
          </a:xfrm>
        </p:grpSpPr>
        <p:sp>
          <p:nvSpPr>
            <p:cNvPr name="Freeform 3" id="3"/>
            <p:cNvSpPr/>
            <p:nvPr/>
          </p:nvSpPr>
          <p:spPr>
            <a:xfrm flipH="false" flipV="false" rot="0">
              <a:off x="0" y="0"/>
              <a:ext cx="4940087" cy="2921836"/>
            </a:xfrm>
            <a:custGeom>
              <a:avLst/>
              <a:gdLst/>
              <a:ahLst/>
              <a:cxnLst/>
              <a:rect r="r" b="b" t="t" l="l"/>
              <a:pathLst>
                <a:path h="2921836" w="4940087">
                  <a:moveTo>
                    <a:pt x="0" y="0"/>
                  </a:moveTo>
                  <a:lnTo>
                    <a:pt x="4940087" y="0"/>
                  </a:lnTo>
                  <a:lnTo>
                    <a:pt x="4940087" y="2921836"/>
                  </a:lnTo>
                  <a:lnTo>
                    <a:pt x="0" y="2921836"/>
                  </a:lnTo>
                  <a:close/>
                </a:path>
              </a:pathLst>
            </a:custGeom>
            <a:solidFill>
              <a:srgbClr val="F1EBE5"/>
            </a:solidFill>
          </p:spPr>
        </p:sp>
        <p:sp>
          <p:nvSpPr>
            <p:cNvPr name="TextBox 4" id="4"/>
            <p:cNvSpPr txBox="true"/>
            <p:nvPr/>
          </p:nvSpPr>
          <p:spPr>
            <a:xfrm>
              <a:off x="0" y="19050"/>
              <a:ext cx="4940087" cy="2902786"/>
            </a:xfrm>
            <a:prstGeom prst="rect">
              <a:avLst/>
            </a:prstGeom>
          </p:spPr>
          <p:txBody>
            <a:bodyPr anchor="ctr" rtlCol="false" tIns="50800" lIns="50800" bIns="50800" rIns="50800"/>
            <a:lstStyle/>
            <a:p>
              <a:pPr algn="ctr">
                <a:lnSpc>
                  <a:spcPts val="2266"/>
                </a:lnSpc>
              </a:pPr>
            </a:p>
          </p:txBody>
        </p:sp>
      </p:grpSp>
      <p:sp>
        <p:nvSpPr>
          <p:cNvPr name="TextBox 5" id="5"/>
          <p:cNvSpPr txBox="true"/>
          <p:nvPr/>
        </p:nvSpPr>
        <p:spPr>
          <a:xfrm rot="0">
            <a:off x="0" y="-85725"/>
            <a:ext cx="11890013" cy="688974"/>
          </a:xfrm>
          <a:prstGeom prst="rect">
            <a:avLst/>
          </a:prstGeom>
        </p:spPr>
        <p:txBody>
          <a:bodyPr anchor="t" rtlCol="false" tIns="0" lIns="0" bIns="0" rIns="0">
            <a:spAutoFit/>
          </a:bodyPr>
          <a:lstStyle/>
          <a:p>
            <a:pPr algn="l">
              <a:lnSpc>
                <a:spcPts val="5600"/>
              </a:lnSpc>
            </a:pPr>
            <a:r>
              <a:rPr lang="en-US" sz="4000" b="true">
                <a:solidFill>
                  <a:srgbClr val="000000"/>
                </a:solidFill>
                <a:latin typeface="Be Vietnam Ultra-Bold"/>
                <a:ea typeface="Be Vietnam Ultra-Bold"/>
                <a:cs typeface="Be Vietnam Ultra-Bold"/>
                <a:sym typeface="Be Vietnam Ultra-Bold"/>
              </a:rPr>
              <a:t>Công cụ Elastic Search</a:t>
            </a:r>
          </a:p>
        </p:txBody>
      </p:sp>
      <p:sp>
        <p:nvSpPr>
          <p:cNvPr name="TextBox 6" id="6"/>
          <p:cNvSpPr txBox="true"/>
          <p:nvPr/>
        </p:nvSpPr>
        <p:spPr>
          <a:xfrm rot="0">
            <a:off x="1028700" y="1737360"/>
            <a:ext cx="15024714" cy="7520940"/>
          </a:xfrm>
          <a:prstGeom prst="rect">
            <a:avLst/>
          </a:prstGeom>
        </p:spPr>
        <p:txBody>
          <a:bodyPr anchor="t" rtlCol="false" tIns="0" lIns="0" bIns="0" rIns="0">
            <a:spAutoFit/>
          </a:bodyPr>
          <a:lstStyle/>
          <a:p>
            <a:pPr algn="l" marL="842007" indent="-421003" lvl="1">
              <a:lnSpc>
                <a:spcPts val="5459"/>
              </a:lnSpc>
              <a:buFont typeface="Arial"/>
              <a:buChar char="•"/>
            </a:pPr>
            <a:r>
              <a:rPr lang="en-US" sz="3899">
                <a:solidFill>
                  <a:srgbClr val="000000"/>
                </a:solidFill>
                <a:latin typeface="Canva Sans"/>
                <a:ea typeface="Canva Sans"/>
                <a:cs typeface="Canva Sans"/>
                <a:sym typeface="Canva Sans"/>
              </a:rPr>
              <a:t>Elasticsearch là gì?</a:t>
            </a:r>
          </a:p>
          <a:p>
            <a:pPr algn="l" marL="1684014" indent="-561338" lvl="2">
              <a:lnSpc>
                <a:spcPts val="5459"/>
              </a:lnSpc>
              <a:buFont typeface="Arial"/>
              <a:buChar char="⚬"/>
            </a:pPr>
            <a:r>
              <a:rPr lang="en-US" sz="3899">
                <a:solidFill>
                  <a:srgbClr val="000000"/>
                </a:solidFill>
                <a:latin typeface="Canva Sans"/>
                <a:ea typeface="Canva Sans"/>
                <a:cs typeface="Canva Sans"/>
                <a:sym typeface="Canva Sans"/>
              </a:rPr>
              <a:t>Một công cụ tìm kiếm phân tán mã nguồn mở dựa trên Apache Lucene.</a:t>
            </a:r>
          </a:p>
          <a:p>
            <a:pPr algn="l" marL="1684014" indent="-561338" lvl="2">
              <a:lnSpc>
                <a:spcPts val="5459"/>
              </a:lnSpc>
              <a:buFont typeface="Arial"/>
              <a:buChar char="⚬"/>
            </a:pPr>
            <a:r>
              <a:rPr lang="en-US" sz="3899">
                <a:solidFill>
                  <a:srgbClr val="000000"/>
                </a:solidFill>
                <a:latin typeface="Canva Sans"/>
                <a:ea typeface="Canva Sans"/>
                <a:cs typeface="Canva Sans"/>
                <a:sym typeface="Canva Sans"/>
              </a:rPr>
              <a:t>Được thiết kế để xử lý tìm kiếm toàn văn bản, phân tích log, và dữ liệu phi cấu trúc.</a:t>
            </a:r>
          </a:p>
          <a:p>
            <a:pPr algn="l" marL="842007" indent="-421003" lvl="1">
              <a:lnSpc>
                <a:spcPts val="5459"/>
              </a:lnSpc>
              <a:buFont typeface="Arial"/>
              <a:buChar char="•"/>
            </a:pPr>
            <a:r>
              <a:rPr lang="en-US" sz="3899">
                <a:solidFill>
                  <a:srgbClr val="000000"/>
                </a:solidFill>
                <a:latin typeface="Canva Sans"/>
                <a:ea typeface="Canva Sans"/>
                <a:cs typeface="Canva Sans"/>
                <a:sym typeface="Canva Sans"/>
              </a:rPr>
              <a:t>Tính năng nổi bật:</a:t>
            </a:r>
          </a:p>
          <a:p>
            <a:pPr algn="l" marL="1684014" indent="-561338" lvl="2">
              <a:lnSpc>
                <a:spcPts val="5459"/>
              </a:lnSpc>
              <a:buFont typeface="Arial"/>
              <a:buChar char="⚬"/>
            </a:pPr>
            <a:r>
              <a:rPr lang="en-US" sz="3899">
                <a:solidFill>
                  <a:srgbClr val="000000"/>
                </a:solidFill>
                <a:latin typeface="Canva Sans"/>
                <a:ea typeface="Canva Sans"/>
                <a:cs typeface="Canva Sans"/>
                <a:sym typeface="Canva Sans"/>
              </a:rPr>
              <a:t>Tìm kiếm nhanh chóng và thời gian thực.</a:t>
            </a:r>
          </a:p>
          <a:p>
            <a:pPr algn="l" marL="1684014" indent="-561338" lvl="2">
              <a:lnSpc>
                <a:spcPts val="5459"/>
              </a:lnSpc>
              <a:buFont typeface="Arial"/>
              <a:buChar char="⚬"/>
            </a:pPr>
            <a:r>
              <a:rPr lang="en-US" sz="3899">
                <a:solidFill>
                  <a:srgbClr val="000000"/>
                </a:solidFill>
                <a:latin typeface="Canva Sans"/>
                <a:ea typeface="Canva Sans"/>
                <a:cs typeface="Canva Sans"/>
                <a:sym typeface="Canva Sans"/>
              </a:rPr>
              <a:t>Khả năng mở rộng cao (hỗ trợ sharding và replication).</a:t>
            </a:r>
          </a:p>
          <a:p>
            <a:pPr algn="l" marL="1684014" indent="-561338" lvl="2">
              <a:lnSpc>
                <a:spcPts val="5459"/>
              </a:lnSpc>
              <a:buFont typeface="Arial"/>
              <a:buChar char="⚬"/>
            </a:pPr>
            <a:r>
              <a:rPr lang="en-US" sz="3899">
                <a:solidFill>
                  <a:srgbClr val="000000"/>
                </a:solidFill>
                <a:latin typeface="Canva Sans"/>
                <a:ea typeface="Canva Sans"/>
                <a:cs typeface="Canva Sans"/>
                <a:sym typeface="Canva Sans"/>
              </a:rPr>
              <a:t>Hỗ trợ đa dạng kiểu dữ liệu (text, keyword, number, geo, etc.).</a:t>
            </a:r>
          </a:p>
          <a:p>
            <a:pPr algn="l">
              <a:lnSpc>
                <a:spcPts val="5459"/>
              </a:lnSpc>
            </a:pPr>
          </a:p>
        </p:txBody>
      </p:sp>
      <p:sp>
        <p:nvSpPr>
          <p:cNvPr name="AutoShape 7" id="7"/>
          <p:cNvSpPr/>
          <p:nvPr/>
        </p:nvSpPr>
        <p:spPr>
          <a:xfrm>
            <a:off x="20" y="785178"/>
            <a:ext cx="18288202" cy="19049"/>
          </a:xfrm>
          <a:prstGeom prst="line">
            <a:avLst/>
          </a:prstGeom>
          <a:ln cap="flat" w="38100">
            <a:solidFill>
              <a:srgbClr val="000000"/>
            </a:solidFill>
            <a:prstDash val="solid"/>
            <a:headEnd type="none" len="sm" w="sm"/>
            <a:tailEnd type="none" len="sm" w="sm"/>
          </a:ln>
        </p:spPr>
      </p:sp>
    </p:spTree>
  </p:cSld>
  <p:clrMapOvr>
    <a:masterClrMapping/>
  </p:clrMapOvr>
</p:sld>
</file>

<file path=ppt/slides/slide1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633455"/>
            <a:ext cx="19534744" cy="11553911"/>
            <a:chOff x="0" y="0"/>
            <a:chExt cx="4940087" cy="2921836"/>
          </a:xfrm>
        </p:grpSpPr>
        <p:sp>
          <p:nvSpPr>
            <p:cNvPr name="Freeform 3" id="3"/>
            <p:cNvSpPr/>
            <p:nvPr/>
          </p:nvSpPr>
          <p:spPr>
            <a:xfrm flipH="false" flipV="false" rot="0">
              <a:off x="0" y="0"/>
              <a:ext cx="4940087" cy="2921836"/>
            </a:xfrm>
            <a:custGeom>
              <a:avLst/>
              <a:gdLst/>
              <a:ahLst/>
              <a:cxnLst/>
              <a:rect r="r" b="b" t="t" l="l"/>
              <a:pathLst>
                <a:path h="2921836" w="4940087">
                  <a:moveTo>
                    <a:pt x="0" y="0"/>
                  </a:moveTo>
                  <a:lnTo>
                    <a:pt x="4940087" y="0"/>
                  </a:lnTo>
                  <a:lnTo>
                    <a:pt x="4940087" y="2921836"/>
                  </a:lnTo>
                  <a:lnTo>
                    <a:pt x="0" y="2921836"/>
                  </a:lnTo>
                  <a:close/>
                </a:path>
              </a:pathLst>
            </a:custGeom>
            <a:solidFill>
              <a:srgbClr val="F1EBE5"/>
            </a:solidFill>
          </p:spPr>
        </p:sp>
        <p:sp>
          <p:nvSpPr>
            <p:cNvPr name="TextBox 4" id="4"/>
            <p:cNvSpPr txBox="true"/>
            <p:nvPr/>
          </p:nvSpPr>
          <p:spPr>
            <a:xfrm>
              <a:off x="0" y="19050"/>
              <a:ext cx="4940087" cy="2902786"/>
            </a:xfrm>
            <a:prstGeom prst="rect">
              <a:avLst/>
            </a:prstGeom>
          </p:spPr>
          <p:txBody>
            <a:bodyPr anchor="ctr" rtlCol="false" tIns="50800" lIns="50800" bIns="50800" rIns="50800"/>
            <a:lstStyle/>
            <a:p>
              <a:pPr algn="ctr">
                <a:lnSpc>
                  <a:spcPts val="2266"/>
                </a:lnSpc>
              </a:pPr>
            </a:p>
          </p:txBody>
        </p:sp>
      </p:grpSp>
      <p:sp>
        <p:nvSpPr>
          <p:cNvPr name="TextBox 5" id="5"/>
          <p:cNvSpPr txBox="true"/>
          <p:nvPr/>
        </p:nvSpPr>
        <p:spPr>
          <a:xfrm rot="0">
            <a:off x="0" y="-85725"/>
            <a:ext cx="13879064" cy="688974"/>
          </a:xfrm>
          <a:prstGeom prst="rect">
            <a:avLst/>
          </a:prstGeom>
        </p:spPr>
        <p:txBody>
          <a:bodyPr anchor="t" rtlCol="false" tIns="0" lIns="0" bIns="0" rIns="0">
            <a:spAutoFit/>
          </a:bodyPr>
          <a:lstStyle/>
          <a:p>
            <a:pPr algn="l">
              <a:lnSpc>
                <a:spcPts val="5600"/>
              </a:lnSpc>
            </a:pPr>
            <a:r>
              <a:rPr lang="en-US" sz="4000" b="true">
                <a:solidFill>
                  <a:srgbClr val="000000"/>
                </a:solidFill>
                <a:latin typeface="Be Vietnam Ultra-Bold"/>
                <a:ea typeface="Be Vietnam Ultra-Bold"/>
                <a:cs typeface="Be Vietnam Ultra-Bold"/>
                <a:sym typeface="Be Vietnam Ultra-Bold"/>
              </a:rPr>
              <a:t>Ưu và nhược điểm Elastic Search cho Semantic Search</a:t>
            </a:r>
          </a:p>
        </p:txBody>
      </p:sp>
      <p:sp>
        <p:nvSpPr>
          <p:cNvPr name="TextBox 6" id="6"/>
          <p:cNvSpPr txBox="true"/>
          <p:nvPr/>
        </p:nvSpPr>
        <p:spPr>
          <a:xfrm rot="0">
            <a:off x="1650693" y="919480"/>
            <a:ext cx="15024714" cy="9547860"/>
          </a:xfrm>
          <a:prstGeom prst="rect">
            <a:avLst/>
          </a:prstGeom>
        </p:spPr>
        <p:txBody>
          <a:bodyPr anchor="t" rtlCol="false" tIns="0" lIns="0" bIns="0" rIns="0">
            <a:spAutoFit/>
          </a:bodyPr>
          <a:lstStyle/>
          <a:p>
            <a:pPr algn="l" marL="777238" indent="-388619" lvl="1">
              <a:lnSpc>
                <a:spcPts val="5039"/>
              </a:lnSpc>
              <a:buFont typeface="Arial"/>
              <a:buChar char="•"/>
            </a:pPr>
            <a:r>
              <a:rPr lang="en-US" sz="3599">
                <a:solidFill>
                  <a:srgbClr val="000000"/>
                </a:solidFill>
                <a:latin typeface="Canva Sans"/>
                <a:ea typeface="Canva Sans"/>
                <a:cs typeface="Canva Sans"/>
                <a:sym typeface="Canva Sans"/>
              </a:rPr>
              <a:t>Ưu điểm</a:t>
            </a:r>
          </a:p>
          <a:p>
            <a:pPr algn="l" marL="1554477" indent="-518159" lvl="2">
              <a:lnSpc>
                <a:spcPts val="5039"/>
              </a:lnSpc>
              <a:buFont typeface="Arial"/>
              <a:buChar char="⚬"/>
            </a:pPr>
            <a:r>
              <a:rPr lang="en-US" sz="3599">
                <a:solidFill>
                  <a:srgbClr val="000000"/>
                </a:solidFill>
                <a:latin typeface="Canva Sans"/>
                <a:ea typeface="Canva Sans"/>
                <a:cs typeface="Canva Sans"/>
                <a:sym typeface="Canva Sans"/>
              </a:rPr>
              <a:t>Hỗ trợ chức năng </a:t>
            </a:r>
            <a:r>
              <a:rPr lang="en-US" b="true" sz="3599">
                <a:solidFill>
                  <a:srgbClr val="000000"/>
                </a:solidFill>
                <a:latin typeface="Canva Sans Medium"/>
                <a:ea typeface="Canva Sans Medium"/>
                <a:cs typeface="Canva Sans Medium"/>
                <a:sym typeface="Canva Sans Medium"/>
              </a:rPr>
              <a:t>custom scoring</a:t>
            </a:r>
            <a:r>
              <a:rPr lang="en-US" sz="3599">
                <a:solidFill>
                  <a:srgbClr val="000000"/>
                </a:solidFill>
                <a:latin typeface="Canva Sans"/>
                <a:ea typeface="Canva Sans"/>
                <a:cs typeface="Canva Sans"/>
                <a:sym typeface="Canva Sans"/>
              </a:rPr>
              <a:t> và </a:t>
            </a:r>
            <a:r>
              <a:rPr lang="en-US" b="true" sz="3599">
                <a:solidFill>
                  <a:srgbClr val="000000"/>
                </a:solidFill>
                <a:latin typeface="Canva Sans Medium"/>
                <a:ea typeface="Canva Sans Medium"/>
                <a:cs typeface="Canva Sans Medium"/>
                <a:sym typeface="Canva Sans Medium"/>
              </a:rPr>
              <a:t>scripting</a:t>
            </a:r>
            <a:r>
              <a:rPr lang="en-US" sz="3599">
                <a:solidFill>
                  <a:srgbClr val="000000"/>
                </a:solidFill>
                <a:latin typeface="Canva Sans"/>
                <a:ea typeface="Canva Sans"/>
                <a:cs typeface="Canva Sans"/>
                <a:sym typeface="Canva Sans"/>
              </a:rPr>
              <a:t>:</a:t>
            </a:r>
          </a:p>
          <a:p>
            <a:pPr algn="l" marL="2331715" indent="-582929" lvl="3">
              <a:lnSpc>
                <a:spcPts val="5039"/>
              </a:lnSpc>
              <a:buFont typeface="Arial"/>
              <a:buChar char="￭"/>
            </a:pPr>
            <a:r>
              <a:rPr lang="en-US" sz="3599">
                <a:solidFill>
                  <a:srgbClr val="000000"/>
                </a:solidFill>
                <a:latin typeface="Canva Sans"/>
                <a:ea typeface="Canva Sans"/>
                <a:cs typeface="Canva Sans"/>
                <a:sym typeface="Canva Sans"/>
              </a:rPr>
              <a:t>Có thể tích hợp điểm số từ BERT (Semantic Vector) vào quá trình xếp hạng.</a:t>
            </a:r>
          </a:p>
          <a:p>
            <a:pPr algn="l" marL="1554477" indent="-518159" lvl="2">
              <a:lnSpc>
                <a:spcPts val="5039"/>
              </a:lnSpc>
              <a:buFont typeface="Arial"/>
              <a:buChar char="⚬"/>
            </a:pPr>
            <a:r>
              <a:rPr lang="en-US" sz="3599">
                <a:solidFill>
                  <a:srgbClr val="000000"/>
                </a:solidFill>
                <a:latin typeface="Canva Sans"/>
                <a:ea typeface="Canva Sans"/>
                <a:cs typeface="Canva Sans"/>
                <a:sym typeface="Canva Sans"/>
              </a:rPr>
              <a:t>Cung cấp </a:t>
            </a:r>
            <a:r>
              <a:rPr lang="en-US" b="true" sz="3599">
                <a:solidFill>
                  <a:srgbClr val="000000"/>
                </a:solidFill>
                <a:latin typeface="Canva Sans Medium"/>
                <a:ea typeface="Canva Sans Medium"/>
                <a:cs typeface="Canva Sans Medium"/>
                <a:sym typeface="Canva Sans Medium"/>
              </a:rPr>
              <a:t>vector search</a:t>
            </a:r>
            <a:r>
              <a:rPr lang="en-US" sz="3599">
                <a:solidFill>
                  <a:srgbClr val="000000"/>
                </a:solidFill>
                <a:latin typeface="Canva Sans"/>
                <a:ea typeface="Canva Sans"/>
                <a:cs typeface="Canva Sans"/>
                <a:sym typeface="Canva Sans"/>
              </a:rPr>
              <a:t> với </a:t>
            </a:r>
            <a:r>
              <a:rPr lang="en-US" b="true" sz="3599">
                <a:solidFill>
                  <a:srgbClr val="000000"/>
                </a:solidFill>
                <a:latin typeface="Canva Sans Medium"/>
                <a:ea typeface="Canva Sans Medium"/>
                <a:cs typeface="Canva Sans Medium"/>
                <a:sym typeface="Canva Sans Medium"/>
              </a:rPr>
              <a:t>dense_vector field</a:t>
            </a:r>
            <a:r>
              <a:rPr lang="en-US" sz="3599">
                <a:solidFill>
                  <a:srgbClr val="000000"/>
                </a:solidFill>
                <a:latin typeface="Canva Sans"/>
                <a:ea typeface="Canva Sans"/>
                <a:cs typeface="Canva Sans"/>
                <a:sym typeface="Canva Sans"/>
              </a:rPr>
              <a:t>:</a:t>
            </a:r>
          </a:p>
          <a:p>
            <a:pPr algn="l" marL="2331715" indent="-582929" lvl="3">
              <a:lnSpc>
                <a:spcPts val="5039"/>
              </a:lnSpc>
              <a:buFont typeface="Arial"/>
              <a:buChar char="￭"/>
            </a:pPr>
            <a:r>
              <a:rPr lang="en-US" sz="3599">
                <a:solidFill>
                  <a:srgbClr val="000000"/>
                </a:solidFill>
                <a:latin typeface="Canva Sans"/>
                <a:ea typeface="Canva Sans"/>
                <a:cs typeface="Canva Sans"/>
                <a:sym typeface="Canva Sans"/>
              </a:rPr>
              <a:t>Elasticsearch hỗ trợ lưu trữ và tìm kiếm theo </a:t>
            </a:r>
            <a:r>
              <a:rPr lang="en-US" b="true" sz="3599">
                <a:solidFill>
                  <a:srgbClr val="000000"/>
                </a:solidFill>
                <a:latin typeface="Canva Sans Medium"/>
                <a:ea typeface="Canva Sans Medium"/>
                <a:cs typeface="Canva Sans Medium"/>
                <a:sym typeface="Canva Sans Medium"/>
              </a:rPr>
              <a:t>embedding</a:t>
            </a:r>
            <a:r>
              <a:rPr lang="en-US" sz="3599">
                <a:solidFill>
                  <a:srgbClr val="000000"/>
                </a:solidFill>
                <a:latin typeface="Canva Sans"/>
                <a:ea typeface="Canva Sans"/>
                <a:cs typeface="Canva Sans"/>
                <a:sym typeface="Canva Sans"/>
              </a:rPr>
              <a:t> mà BERT sinh ra.</a:t>
            </a:r>
          </a:p>
          <a:p>
            <a:pPr algn="l" marL="1554477" indent="-518159" lvl="2">
              <a:lnSpc>
                <a:spcPts val="5039"/>
              </a:lnSpc>
              <a:buFont typeface="Arial"/>
              <a:buChar char="⚬"/>
            </a:pPr>
            <a:r>
              <a:rPr lang="en-US" sz="3599">
                <a:solidFill>
                  <a:srgbClr val="000000"/>
                </a:solidFill>
                <a:latin typeface="Canva Sans"/>
                <a:ea typeface="Canva Sans"/>
                <a:cs typeface="Canva Sans"/>
                <a:sym typeface="Canva Sans"/>
              </a:rPr>
              <a:t>Khả năng kết hợp:</a:t>
            </a:r>
          </a:p>
          <a:p>
            <a:pPr algn="l" marL="2331715" indent="-582929" lvl="3">
              <a:lnSpc>
                <a:spcPts val="5039"/>
              </a:lnSpc>
              <a:buFont typeface="Arial"/>
              <a:buChar char="￭"/>
            </a:pPr>
            <a:r>
              <a:rPr lang="en-US" sz="3599">
                <a:solidFill>
                  <a:srgbClr val="000000"/>
                </a:solidFill>
                <a:latin typeface="Canva Sans"/>
                <a:ea typeface="Canva Sans"/>
                <a:cs typeface="Canva Sans"/>
                <a:sym typeface="Canva Sans"/>
              </a:rPr>
              <a:t>Kết hợp semantic search và keyword search để tối ưu kết quả.</a:t>
            </a:r>
          </a:p>
          <a:p>
            <a:pPr algn="l" marL="777238" indent="-388619" lvl="1">
              <a:lnSpc>
                <a:spcPts val="5039"/>
              </a:lnSpc>
              <a:buFont typeface="Arial"/>
              <a:buChar char="•"/>
            </a:pPr>
            <a:r>
              <a:rPr lang="en-US" sz="3599">
                <a:solidFill>
                  <a:srgbClr val="000000"/>
                </a:solidFill>
                <a:latin typeface="Canva Sans"/>
                <a:ea typeface="Canva Sans"/>
                <a:cs typeface="Canva Sans"/>
                <a:sym typeface="Canva Sans"/>
              </a:rPr>
              <a:t>Nhược điểm</a:t>
            </a:r>
          </a:p>
          <a:p>
            <a:pPr algn="l" marL="1554477" indent="-518159" lvl="2">
              <a:lnSpc>
                <a:spcPts val="5039"/>
              </a:lnSpc>
              <a:buFont typeface="Arial"/>
              <a:buChar char="⚬"/>
            </a:pPr>
            <a:r>
              <a:rPr lang="en-US" sz="3599">
                <a:solidFill>
                  <a:srgbClr val="000000"/>
                </a:solidFill>
                <a:latin typeface="Canva Sans"/>
                <a:ea typeface="Canva Sans"/>
                <a:cs typeface="Canva Sans"/>
                <a:sym typeface="Canva Sans"/>
              </a:rPr>
              <a:t>Inverted index được lập dựa vào từng từ dẫn đến không thể hiểu hết cả câu được, do đó khi áp dụng BERT sẽ khắc phục được vấn đề này</a:t>
            </a:r>
          </a:p>
          <a:p>
            <a:pPr algn="l">
              <a:lnSpc>
                <a:spcPts val="5039"/>
              </a:lnSpc>
            </a:pPr>
          </a:p>
        </p:txBody>
      </p:sp>
      <p:sp>
        <p:nvSpPr>
          <p:cNvPr name="AutoShape 7" id="7"/>
          <p:cNvSpPr/>
          <p:nvPr/>
        </p:nvSpPr>
        <p:spPr>
          <a:xfrm>
            <a:off x="20" y="785178"/>
            <a:ext cx="18288202" cy="19049"/>
          </a:xfrm>
          <a:prstGeom prst="line">
            <a:avLst/>
          </a:prstGeom>
          <a:ln cap="flat" w="38100">
            <a:solidFill>
              <a:srgbClr val="000000"/>
            </a:solidFill>
            <a:prstDash val="solid"/>
            <a:headEnd type="none" len="sm" w="sm"/>
            <a:tailEnd type="none" len="sm" w="sm"/>
          </a:ln>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2190192" y="1803547"/>
            <a:ext cx="5341607" cy="5492655"/>
          </a:xfrm>
          <a:custGeom>
            <a:avLst/>
            <a:gdLst/>
            <a:ahLst/>
            <a:cxnLst/>
            <a:rect r="r" b="b" t="t" l="l"/>
            <a:pathLst>
              <a:path h="5492655" w="5341607">
                <a:moveTo>
                  <a:pt x="0" y="0"/>
                </a:moveTo>
                <a:lnTo>
                  <a:pt x="5341606" y="0"/>
                </a:lnTo>
                <a:lnTo>
                  <a:pt x="5341606" y="5492655"/>
                </a:lnTo>
                <a:lnTo>
                  <a:pt x="0" y="54926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0" y="3168589"/>
            <a:ext cx="11059534" cy="2324094"/>
          </a:xfrm>
          <a:prstGeom prst="rect">
            <a:avLst/>
          </a:prstGeom>
        </p:spPr>
        <p:txBody>
          <a:bodyPr anchor="t" rtlCol="false" tIns="0" lIns="0" bIns="0" rIns="0">
            <a:spAutoFit/>
          </a:bodyPr>
          <a:lstStyle/>
          <a:p>
            <a:pPr algn="l" marL="0" indent="0" lvl="0">
              <a:lnSpc>
                <a:spcPts val="8999"/>
              </a:lnSpc>
            </a:pPr>
            <a:r>
              <a:rPr lang="en-US" b="true" sz="8999" spc="-377">
                <a:solidFill>
                  <a:srgbClr val="3139A8"/>
                </a:solidFill>
                <a:latin typeface="Be Vietnam Ultra-Bold"/>
                <a:ea typeface="Be Vietnam Ultra-Bold"/>
                <a:cs typeface="Be Vietnam Ultra-Bold"/>
                <a:sym typeface="Be Vietnam Ultra-Bold"/>
              </a:rPr>
              <a:t>KIẾN TRÚC KẾT HỢP VÀO</a:t>
            </a:r>
            <a:r>
              <a:rPr lang="en-US" b="true" sz="8999" spc="-377">
                <a:solidFill>
                  <a:srgbClr val="004243"/>
                </a:solidFill>
                <a:latin typeface="Be Vietnam Ultra-Bold"/>
                <a:ea typeface="Be Vietnam Ultra-Bold"/>
                <a:cs typeface="Be Vietnam Ultra-Bold"/>
                <a:sym typeface="Be Vietnam Ultra-Bold"/>
              </a:rPr>
              <a:t> </a:t>
            </a:r>
            <a:r>
              <a:rPr lang="en-US" b="true" sz="8999" spc="-377">
                <a:solidFill>
                  <a:srgbClr val="06C892"/>
                </a:solidFill>
                <a:latin typeface="Be Vietnam Ultra-Bold"/>
                <a:ea typeface="Be Vietnam Ultra-Bold"/>
                <a:cs typeface="Be Vietnam Ultra-Bold"/>
                <a:sym typeface="Be Vietnam Ultra-Bold"/>
              </a:rPr>
              <a:t>ELASTIC SEARCH</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633455"/>
            <a:ext cx="19534744" cy="11553911"/>
            <a:chOff x="0" y="0"/>
            <a:chExt cx="4940087" cy="2921836"/>
          </a:xfrm>
        </p:grpSpPr>
        <p:sp>
          <p:nvSpPr>
            <p:cNvPr name="Freeform 3" id="3"/>
            <p:cNvSpPr/>
            <p:nvPr/>
          </p:nvSpPr>
          <p:spPr>
            <a:xfrm flipH="false" flipV="false" rot="0">
              <a:off x="0" y="0"/>
              <a:ext cx="4940087" cy="2921836"/>
            </a:xfrm>
            <a:custGeom>
              <a:avLst/>
              <a:gdLst/>
              <a:ahLst/>
              <a:cxnLst/>
              <a:rect r="r" b="b" t="t" l="l"/>
              <a:pathLst>
                <a:path h="2921836" w="4940087">
                  <a:moveTo>
                    <a:pt x="0" y="0"/>
                  </a:moveTo>
                  <a:lnTo>
                    <a:pt x="4940087" y="0"/>
                  </a:lnTo>
                  <a:lnTo>
                    <a:pt x="4940087" y="2921836"/>
                  </a:lnTo>
                  <a:lnTo>
                    <a:pt x="0" y="2921836"/>
                  </a:lnTo>
                  <a:close/>
                </a:path>
              </a:pathLst>
            </a:custGeom>
            <a:solidFill>
              <a:srgbClr val="F1EBE5"/>
            </a:solidFill>
          </p:spPr>
        </p:sp>
        <p:sp>
          <p:nvSpPr>
            <p:cNvPr name="TextBox 4" id="4"/>
            <p:cNvSpPr txBox="true"/>
            <p:nvPr/>
          </p:nvSpPr>
          <p:spPr>
            <a:xfrm>
              <a:off x="0" y="19050"/>
              <a:ext cx="4940087" cy="2902786"/>
            </a:xfrm>
            <a:prstGeom prst="rect">
              <a:avLst/>
            </a:prstGeom>
          </p:spPr>
          <p:txBody>
            <a:bodyPr anchor="ctr" rtlCol="false" tIns="50800" lIns="50800" bIns="50800" rIns="50800"/>
            <a:lstStyle/>
            <a:p>
              <a:pPr algn="ctr">
                <a:lnSpc>
                  <a:spcPts val="2266"/>
                </a:lnSpc>
              </a:pPr>
            </a:p>
          </p:txBody>
        </p:sp>
      </p:grpSp>
      <p:sp>
        <p:nvSpPr>
          <p:cNvPr name="Freeform 5" id="5"/>
          <p:cNvSpPr/>
          <p:nvPr/>
        </p:nvSpPr>
        <p:spPr>
          <a:xfrm flipH="false" flipV="false" rot="0">
            <a:off x="-85177" y="2472143"/>
            <a:ext cx="18458354" cy="3853181"/>
          </a:xfrm>
          <a:custGeom>
            <a:avLst/>
            <a:gdLst/>
            <a:ahLst/>
            <a:cxnLst/>
            <a:rect r="r" b="b" t="t" l="l"/>
            <a:pathLst>
              <a:path h="3853181" w="18458354">
                <a:moveTo>
                  <a:pt x="0" y="0"/>
                </a:moveTo>
                <a:lnTo>
                  <a:pt x="18458354" y="0"/>
                </a:lnTo>
                <a:lnTo>
                  <a:pt x="18458354" y="3853181"/>
                </a:lnTo>
                <a:lnTo>
                  <a:pt x="0" y="3853181"/>
                </a:lnTo>
                <a:lnTo>
                  <a:pt x="0" y="0"/>
                </a:lnTo>
                <a:close/>
              </a:path>
            </a:pathLst>
          </a:custGeom>
          <a:blipFill>
            <a:blip r:embed="rId2"/>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5383FF"/>
        </a:solidFill>
      </p:bgPr>
    </p:bg>
    <p:spTree>
      <p:nvGrpSpPr>
        <p:cNvPr id="1" name=""/>
        <p:cNvGrpSpPr/>
        <p:nvPr/>
      </p:nvGrpSpPr>
      <p:grpSpPr>
        <a:xfrm>
          <a:off x="0" y="0"/>
          <a:ext cx="0" cy="0"/>
          <a:chOff x="0" y="0"/>
          <a:chExt cx="0" cy="0"/>
        </a:xfrm>
      </p:grpSpPr>
      <p:grpSp>
        <p:nvGrpSpPr>
          <p:cNvPr name="Group 2" id="2"/>
          <p:cNvGrpSpPr/>
          <p:nvPr/>
        </p:nvGrpSpPr>
        <p:grpSpPr>
          <a:xfrm rot="0">
            <a:off x="10919864" y="-633455"/>
            <a:ext cx="8614880" cy="11553911"/>
            <a:chOff x="0" y="0"/>
            <a:chExt cx="2178593" cy="2921836"/>
          </a:xfrm>
        </p:grpSpPr>
        <p:sp>
          <p:nvSpPr>
            <p:cNvPr name="Freeform 3" id="3"/>
            <p:cNvSpPr/>
            <p:nvPr/>
          </p:nvSpPr>
          <p:spPr>
            <a:xfrm flipH="false" flipV="false" rot="0">
              <a:off x="0" y="0"/>
              <a:ext cx="2178593" cy="2921836"/>
            </a:xfrm>
            <a:custGeom>
              <a:avLst/>
              <a:gdLst/>
              <a:ahLst/>
              <a:cxnLst/>
              <a:rect r="r" b="b" t="t" l="l"/>
              <a:pathLst>
                <a:path h="2921836" w="2178593">
                  <a:moveTo>
                    <a:pt x="0" y="0"/>
                  </a:moveTo>
                  <a:lnTo>
                    <a:pt x="2178593" y="0"/>
                  </a:lnTo>
                  <a:lnTo>
                    <a:pt x="2178593" y="2921836"/>
                  </a:lnTo>
                  <a:lnTo>
                    <a:pt x="0" y="2921836"/>
                  </a:lnTo>
                  <a:close/>
                </a:path>
              </a:pathLst>
            </a:custGeom>
            <a:solidFill>
              <a:srgbClr val="F1EBE5"/>
            </a:solidFill>
          </p:spPr>
        </p:sp>
        <p:sp>
          <p:nvSpPr>
            <p:cNvPr name="TextBox 4" id="4"/>
            <p:cNvSpPr txBox="true"/>
            <p:nvPr/>
          </p:nvSpPr>
          <p:spPr>
            <a:xfrm>
              <a:off x="0" y="19050"/>
              <a:ext cx="2178593" cy="2902786"/>
            </a:xfrm>
            <a:prstGeom prst="rect">
              <a:avLst/>
            </a:prstGeom>
          </p:spPr>
          <p:txBody>
            <a:bodyPr anchor="ctr" rtlCol="false" tIns="50800" lIns="50800" bIns="50800" rIns="50800"/>
            <a:lstStyle/>
            <a:p>
              <a:pPr algn="ctr">
                <a:lnSpc>
                  <a:spcPts val="2266"/>
                </a:lnSpc>
              </a:pPr>
            </a:p>
          </p:txBody>
        </p:sp>
      </p:grpSp>
      <p:sp>
        <p:nvSpPr>
          <p:cNvPr name="Freeform 5" id="5"/>
          <p:cNvSpPr/>
          <p:nvPr/>
        </p:nvSpPr>
        <p:spPr>
          <a:xfrm flipH="false" flipV="false" rot="0">
            <a:off x="11744995" y="1670607"/>
            <a:ext cx="5959485" cy="6945787"/>
          </a:xfrm>
          <a:custGeom>
            <a:avLst/>
            <a:gdLst/>
            <a:ahLst/>
            <a:cxnLst/>
            <a:rect r="r" b="b" t="t" l="l"/>
            <a:pathLst>
              <a:path h="6945787" w="5959485">
                <a:moveTo>
                  <a:pt x="0" y="0"/>
                </a:moveTo>
                <a:lnTo>
                  <a:pt x="5959485" y="0"/>
                </a:lnTo>
                <a:lnTo>
                  <a:pt x="5959485" y="6945786"/>
                </a:lnTo>
                <a:lnTo>
                  <a:pt x="0" y="69457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122511" y="3452018"/>
            <a:ext cx="8797353" cy="2591940"/>
          </a:xfrm>
          <a:prstGeom prst="rect">
            <a:avLst/>
          </a:prstGeom>
        </p:spPr>
        <p:txBody>
          <a:bodyPr anchor="t" rtlCol="false" tIns="0" lIns="0" bIns="0" rIns="0">
            <a:spAutoFit/>
          </a:bodyPr>
          <a:lstStyle/>
          <a:p>
            <a:pPr algn="l">
              <a:lnSpc>
                <a:spcPts val="10145"/>
              </a:lnSpc>
            </a:pPr>
            <a:r>
              <a:rPr lang="en-US" b="true" sz="8899" spc="-373">
                <a:solidFill>
                  <a:srgbClr val="FFFFFF"/>
                </a:solidFill>
                <a:latin typeface="Be Vietnam Ultra-Bold"/>
                <a:ea typeface="Be Vietnam Ultra-Bold"/>
                <a:cs typeface="Be Vietnam Ultra-Bold"/>
                <a:sym typeface="Be Vietnam Ultra-Bold"/>
              </a:rPr>
              <a:t>ĐÁNH GIÁ VÀ</a:t>
            </a:r>
          </a:p>
          <a:p>
            <a:pPr algn="l" marL="0" indent="0" lvl="0">
              <a:lnSpc>
                <a:spcPts val="10145"/>
              </a:lnSpc>
            </a:pPr>
            <a:r>
              <a:rPr lang="en-US" b="true" sz="8899" spc="-373">
                <a:solidFill>
                  <a:srgbClr val="FFFFFF"/>
                </a:solidFill>
                <a:latin typeface="Be Vietnam Ultra-Bold"/>
                <a:ea typeface="Be Vietnam Ultra-Bold"/>
                <a:cs typeface="Be Vietnam Ultra-Bold"/>
                <a:sym typeface="Be Vietnam Ultra-Bold"/>
              </a:rPr>
              <a:t>TỐI ƯU</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524314" y="1293938"/>
            <a:ext cx="8367041" cy="5647752"/>
          </a:xfrm>
          <a:custGeom>
            <a:avLst/>
            <a:gdLst/>
            <a:ahLst/>
            <a:cxnLst/>
            <a:rect r="r" b="b" t="t" l="l"/>
            <a:pathLst>
              <a:path h="5647752" w="8367041">
                <a:moveTo>
                  <a:pt x="0" y="0"/>
                </a:moveTo>
                <a:lnTo>
                  <a:pt x="8367041" y="0"/>
                </a:lnTo>
                <a:lnTo>
                  <a:pt x="8367041" y="5647752"/>
                </a:lnTo>
                <a:lnTo>
                  <a:pt x="0" y="5647752"/>
                </a:lnTo>
                <a:lnTo>
                  <a:pt x="0" y="0"/>
                </a:lnTo>
                <a:close/>
              </a:path>
            </a:pathLst>
          </a:custGeom>
          <a:blipFill>
            <a:blip r:embed="rId2"/>
            <a:stretch>
              <a:fillRect l="0" t="0" r="0" b="0"/>
            </a:stretch>
          </a:blipFill>
        </p:spPr>
      </p:sp>
      <p:sp>
        <p:nvSpPr>
          <p:cNvPr name="Freeform 3" id="3"/>
          <p:cNvSpPr/>
          <p:nvPr/>
        </p:nvSpPr>
        <p:spPr>
          <a:xfrm flipH="false" flipV="false" rot="0">
            <a:off x="9452597" y="1325314"/>
            <a:ext cx="8367041" cy="5616376"/>
          </a:xfrm>
          <a:custGeom>
            <a:avLst/>
            <a:gdLst/>
            <a:ahLst/>
            <a:cxnLst/>
            <a:rect r="r" b="b" t="t" l="l"/>
            <a:pathLst>
              <a:path h="5616376" w="8367041">
                <a:moveTo>
                  <a:pt x="0" y="0"/>
                </a:moveTo>
                <a:lnTo>
                  <a:pt x="8367041" y="0"/>
                </a:lnTo>
                <a:lnTo>
                  <a:pt x="8367041" y="5616376"/>
                </a:lnTo>
                <a:lnTo>
                  <a:pt x="0" y="5616376"/>
                </a:lnTo>
                <a:lnTo>
                  <a:pt x="0" y="0"/>
                </a:lnTo>
                <a:close/>
              </a:path>
            </a:pathLst>
          </a:custGeom>
          <a:blipFill>
            <a:blip r:embed="rId3"/>
            <a:stretch>
              <a:fillRect l="0" t="0" r="0" b="0"/>
            </a:stretch>
          </a:blipFill>
        </p:spPr>
      </p:sp>
      <p:sp>
        <p:nvSpPr>
          <p:cNvPr name="TextBox 4" id="4"/>
          <p:cNvSpPr txBox="true"/>
          <p:nvPr/>
        </p:nvSpPr>
        <p:spPr>
          <a:xfrm rot="0">
            <a:off x="0" y="-85725"/>
            <a:ext cx="11890013" cy="688974"/>
          </a:xfrm>
          <a:prstGeom prst="rect">
            <a:avLst/>
          </a:prstGeom>
        </p:spPr>
        <p:txBody>
          <a:bodyPr anchor="t" rtlCol="false" tIns="0" lIns="0" bIns="0" rIns="0">
            <a:spAutoFit/>
          </a:bodyPr>
          <a:lstStyle/>
          <a:p>
            <a:pPr algn="l">
              <a:lnSpc>
                <a:spcPts val="5600"/>
              </a:lnSpc>
            </a:pPr>
            <a:r>
              <a:rPr lang="en-US" sz="4000" b="true">
                <a:solidFill>
                  <a:srgbClr val="000000"/>
                </a:solidFill>
                <a:latin typeface="Be Vietnam Ultra-Bold"/>
                <a:ea typeface="Be Vietnam Ultra-Bold"/>
                <a:cs typeface="Be Vietnam Ultra-Bold"/>
                <a:sym typeface="Be Vietnam Ultra-Bold"/>
              </a:rPr>
              <a:t>Kết quả tìm kiếm </a:t>
            </a:r>
          </a:p>
        </p:txBody>
      </p:sp>
      <p:sp>
        <p:nvSpPr>
          <p:cNvPr name="TextBox 5" id="5"/>
          <p:cNvSpPr txBox="true"/>
          <p:nvPr/>
        </p:nvSpPr>
        <p:spPr>
          <a:xfrm rot="0">
            <a:off x="7185489" y="7579865"/>
            <a:ext cx="3917023" cy="905510"/>
          </a:xfrm>
          <a:prstGeom prst="rect">
            <a:avLst/>
          </a:prstGeom>
        </p:spPr>
        <p:txBody>
          <a:bodyPr anchor="t" rtlCol="false" tIns="0" lIns="0" bIns="0" rIns="0">
            <a:spAutoFit/>
          </a:bodyPr>
          <a:lstStyle/>
          <a:p>
            <a:pPr algn="ctr">
              <a:lnSpc>
                <a:spcPts val="3640"/>
              </a:lnSpc>
            </a:pPr>
            <a:r>
              <a:rPr lang="en-US" sz="2600">
                <a:solidFill>
                  <a:srgbClr val="000000"/>
                </a:solidFill>
                <a:latin typeface="Canva Sans"/>
                <a:ea typeface="Canva Sans"/>
                <a:cs typeface="Canva Sans"/>
                <a:sym typeface="Canva Sans"/>
              </a:rPr>
              <a:t>Kết quả so sánh giữa BM25 và BERT</a:t>
            </a:r>
          </a:p>
        </p:txBody>
      </p:sp>
      <p:sp>
        <p:nvSpPr>
          <p:cNvPr name="AutoShape 6" id="6"/>
          <p:cNvSpPr/>
          <p:nvPr/>
        </p:nvSpPr>
        <p:spPr>
          <a:xfrm>
            <a:off x="20" y="785178"/>
            <a:ext cx="18288202" cy="19049"/>
          </a:xfrm>
          <a:prstGeom prst="line">
            <a:avLst/>
          </a:prstGeom>
          <a:ln cap="flat" w="38100">
            <a:solidFill>
              <a:srgbClr val="000000"/>
            </a:solidFill>
            <a:prstDash val="solid"/>
            <a:headEnd type="none" len="sm" w="sm"/>
            <a:tailEnd type="none" len="sm" w="sm"/>
          </a:ln>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AutoShape 2" id="2"/>
          <p:cNvSpPr/>
          <p:nvPr/>
        </p:nvSpPr>
        <p:spPr>
          <a:xfrm>
            <a:off x="20" y="785178"/>
            <a:ext cx="18288202" cy="19049"/>
          </a:xfrm>
          <a:prstGeom prst="line">
            <a:avLst/>
          </a:prstGeom>
          <a:ln cap="flat" w="38100">
            <a:solidFill>
              <a:srgbClr val="000000"/>
            </a:solidFill>
            <a:prstDash val="solid"/>
            <a:headEnd type="none" len="sm" w="sm"/>
            <a:tailEnd type="none" len="sm" w="sm"/>
          </a:ln>
        </p:spPr>
      </p:sp>
      <p:sp>
        <p:nvSpPr>
          <p:cNvPr name="Freeform 3" id="3"/>
          <p:cNvSpPr/>
          <p:nvPr/>
        </p:nvSpPr>
        <p:spPr>
          <a:xfrm flipH="false" flipV="false" rot="0">
            <a:off x="189470" y="2543146"/>
            <a:ext cx="8667845" cy="5200707"/>
          </a:xfrm>
          <a:custGeom>
            <a:avLst/>
            <a:gdLst/>
            <a:ahLst/>
            <a:cxnLst/>
            <a:rect r="r" b="b" t="t" l="l"/>
            <a:pathLst>
              <a:path h="5200707" w="8667845">
                <a:moveTo>
                  <a:pt x="0" y="0"/>
                </a:moveTo>
                <a:lnTo>
                  <a:pt x="8667845" y="0"/>
                </a:lnTo>
                <a:lnTo>
                  <a:pt x="8667845" y="5200708"/>
                </a:lnTo>
                <a:lnTo>
                  <a:pt x="0" y="5200708"/>
                </a:lnTo>
                <a:lnTo>
                  <a:pt x="0" y="0"/>
                </a:lnTo>
                <a:close/>
              </a:path>
            </a:pathLst>
          </a:custGeom>
          <a:blipFill>
            <a:blip r:embed="rId2"/>
            <a:stretch>
              <a:fillRect l="0" t="0" r="0" b="0"/>
            </a:stretch>
          </a:blipFill>
        </p:spPr>
      </p:sp>
      <p:sp>
        <p:nvSpPr>
          <p:cNvPr name="Freeform 4" id="4"/>
          <p:cNvSpPr/>
          <p:nvPr/>
        </p:nvSpPr>
        <p:spPr>
          <a:xfrm flipH="false" flipV="false" rot="0">
            <a:off x="9144000" y="2543146"/>
            <a:ext cx="8667845" cy="5200707"/>
          </a:xfrm>
          <a:custGeom>
            <a:avLst/>
            <a:gdLst/>
            <a:ahLst/>
            <a:cxnLst/>
            <a:rect r="r" b="b" t="t" l="l"/>
            <a:pathLst>
              <a:path h="5200707" w="8667845">
                <a:moveTo>
                  <a:pt x="0" y="0"/>
                </a:moveTo>
                <a:lnTo>
                  <a:pt x="8667845" y="0"/>
                </a:lnTo>
                <a:lnTo>
                  <a:pt x="8667845" y="5200708"/>
                </a:lnTo>
                <a:lnTo>
                  <a:pt x="0" y="5200708"/>
                </a:lnTo>
                <a:lnTo>
                  <a:pt x="0" y="0"/>
                </a:lnTo>
                <a:close/>
              </a:path>
            </a:pathLst>
          </a:custGeom>
          <a:blipFill>
            <a:blip r:embed="rId3"/>
            <a:stretch>
              <a:fillRect l="0" t="0" r="0" b="0"/>
            </a:stretch>
          </a:blipFill>
        </p:spPr>
      </p:sp>
      <p:sp>
        <p:nvSpPr>
          <p:cNvPr name="TextBox 5" id="5"/>
          <p:cNvSpPr txBox="true"/>
          <p:nvPr/>
        </p:nvSpPr>
        <p:spPr>
          <a:xfrm rot="0">
            <a:off x="0" y="-85725"/>
            <a:ext cx="11890013" cy="688974"/>
          </a:xfrm>
          <a:prstGeom prst="rect">
            <a:avLst/>
          </a:prstGeom>
        </p:spPr>
        <p:txBody>
          <a:bodyPr anchor="t" rtlCol="false" tIns="0" lIns="0" bIns="0" rIns="0">
            <a:spAutoFit/>
          </a:bodyPr>
          <a:lstStyle/>
          <a:p>
            <a:pPr algn="l">
              <a:lnSpc>
                <a:spcPts val="5600"/>
              </a:lnSpc>
            </a:pPr>
            <a:r>
              <a:rPr lang="en-US" sz="4000" b="true">
                <a:solidFill>
                  <a:srgbClr val="000000"/>
                </a:solidFill>
                <a:latin typeface="Be Vietnam Ultra-Bold"/>
                <a:ea typeface="Be Vietnam Ultra-Bold"/>
                <a:cs typeface="Be Vietnam Ultra-Bold"/>
                <a:sym typeface="Be Vietnam Ultra-Bold"/>
              </a:rPr>
              <a:t>Evaluation</a:t>
            </a:r>
          </a:p>
        </p:txBody>
      </p:sp>
      <p:sp>
        <p:nvSpPr>
          <p:cNvPr name="TextBox 6" id="6"/>
          <p:cNvSpPr txBox="true"/>
          <p:nvPr/>
        </p:nvSpPr>
        <p:spPr>
          <a:xfrm rot="0">
            <a:off x="7057149" y="8352790"/>
            <a:ext cx="3917023" cy="905510"/>
          </a:xfrm>
          <a:prstGeom prst="rect">
            <a:avLst/>
          </a:prstGeom>
        </p:spPr>
        <p:txBody>
          <a:bodyPr anchor="t" rtlCol="false" tIns="0" lIns="0" bIns="0" rIns="0">
            <a:spAutoFit/>
          </a:bodyPr>
          <a:lstStyle/>
          <a:p>
            <a:pPr algn="ctr">
              <a:lnSpc>
                <a:spcPts val="3640"/>
              </a:lnSpc>
            </a:pPr>
            <a:r>
              <a:rPr lang="en-US" sz="2600">
                <a:solidFill>
                  <a:srgbClr val="000000"/>
                </a:solidFill>
                <a:latin typeface="Canva Sans"/>
                <a:ea typeface="Canva Sans"/>
                <a:cs typeface="Canva Sans"/>
                <a:sym typeface="Canva Sans"/>
              </a:rPr>
              <a:t>Thông số so sánh BERT và BM25</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1153131" y="4527805"/>
            <a:ext cx="3823681" cy="4124847"/>
            <a:chOff x="0" y="0"/>
            <a:chExt cx="966960" cy="1043121"/>
          </a:xfrm>
        </p:grpSpPr>
        <p:sp>
          <p:nvSpPr>
            <p:cNvPr name="Freeform 3" id="3"/>
            <p:cNvSpPr/>
            <p:nvPr/>
          </p:nvSpPr>
          <p:spPr>
            <a:xfrm flipH="false" flipV="false" rot="0">
              <a:off x="0" y="0"/>
              <a:ext cx="966960" cy="1043121"/>
            </a:xfrm>
            <a:custGeom>
              <a:avLst/>
              <a:gdLst/>
              <a:ahLst/>
              <a:cxnLst/>
              <a:rect r="r" b="b" t="t" l="l"/>
              <a:pathLst>
                <a:path h="1043121" w="966960">
                  <a:moveTo>
                    <a:pt x="0" y="0"/>
                  </a:moveTo>
                  <a:lnTo>
                    <a:pt x="966960" y="0"/>
                  </a:lnTo>
                  <a:lnTo>
                    <a:pt x="966960" y="1043121"/>
                  </a:lnTo>
                  <a:lnTo>
                    <a:pt x="0" y="1043121"/>
                  </a:lnTo>
                  <a:close/>
                </a:path>
              </a:pathLst>
            </a:custGeom>
            <a:solidFill>
              <a:srgbClr val="5383FF"/>
            </a:solidFill>
          </p:spPr>
        </p:sp>
        <p:sp>
          <p:nvSpPr>
            <p:cNvPr name="TextBox 4" id="4"/>
            <p:cNvSpPr txBox="true"/>
            <p:nvPr/>
          </p:nvSpPr>
          <p:spPr>
            <a:xfrm>
              <a:off x="0" y="19050"/>
              <a:ext cx="966960" cy="1024071"/>
            </a:xfrm>
            <a:prstGeom prst="rect">
              <a:avLst/>
            </a:prstGeom>
          </p:spPr>
          <p:txBody>
            <a:bodyPr anchor="ctr" rtlCol="false" tIns="50800" lIns="50800" bIns="50800" rIns="50800"/>
            <a:lstStyle/>
            <a:p>
              <a:pPr algn="ctr">
                <a:lnSpc>
                  <a:spcPts val="2266"/>
                </a:lnSpc>
              </a:pPr>
            </a:p>
          </p:txBody>
        </p:sp>
      </p:grpSp>
      <p:sp>
        <p:nvSpPr>
          <p:cNvPr name="TextBox 5" id="5"/>
          <p:cNvSpPr txBox="true"/>
          <p:nvPr/>
        </p:nvSpPr>
        <p:spPr>
          <a:xfrm rot="0">
            <a:off x="2474521" y="2796398"/>
            <a:ext cx="13338959" cy="1060451"/>
          </a:xfrm>
          <a:prstGeom prst="rect">
            <a:avLst/>
          </a:prstGeom>
        </p:spPr>
        <p:txBody>
          <a:bodyPr anchor="t" rtlCol="false" tIns="0" lIns="0" bIns="0" rIns="0">
            <a:spAutoFit/>
          </a:bodyPr>
          <a:lstStyle/>
          <a:p>
            <a:pPr algn="ctr" marL="0" indent="0" lvl="0">
              <a:lnSpc>
                <a:spcPts val="8000"/>
              </a:lnSpc>
            </a:pPr>
            <a:r>
              <a:rPr lang="en-US" b="true" sz="8000" spc="-336">
                <a:solidFill>
                  <a:srgbClr val="3139A8"/>
                </a:solidFill>
                <a:latin typeface="Be Vietnam Ultra-Bold"/>
                <a:ea typeface="Be Vietnam Ultra-Bold"/>
                <a:cs typeface="Be Vietnam Ultra-Bold"/>
                <a:sym typeface="Be Vietnam Ultra-Bold"/>
              </a:rPr>
              <a:t>CÁC NỘI DUNG CHÍNH</a:t>
            </a:r>
          </a:p>
        </p:txBody>
      </p:sp>
      <p:sp>
        <p:nvSpPr>
          <p:cNvPr name="TextBox 6" id="6"/>
          <p:cNvSpPr txBox="true"/>
          <p:nvPr/>
        </p:nvSpPr>
        <p:spPr>
          <a:xfrm rot="0">
            <a:off x="1536940" y="5588849"/>
            <a:ext cx="3056064" cy="2069433"/>
          </a:xfrm>
          <a:prstGeom prst="rect">
            <a:avLst/>
          </a:prstGeom>
        </p:spPr>
        <p:txBody>
          <a:bodyPr anchor="t" rtlCol="false" tIns="0" lIns="0" bIns="0" rIns="0">
            <a:spAutoFit/>
          </a:bodyPr>
          <a:lstStyle/>
          <a:p>
            <a:pPr algn="ctr">
              <a:lnSpc>
                <a:spcPts val="5363"/>
              </a:lnSpc>
            </a:pPr>
            <a:r>
              <a:rPr lang="en-US" sz="5207" b="true">
                <a:solidFill>
                  <a:srgbClr val="FFFFFF"/>
                </a:solidFill>
                <a:latin typeface="Arimo Bold"/>
                <a:ea typeface="Arimo Bold"/>
                <a:cs typeface="Arimo Bold"/>
                <a:sym typeface="Arimo Bold"/>
              </a:rPr>
              <a:t>Bài toán Semantic</a:t>
            </a:r>
          </a:p>
          <a:p>
            <a:pPr algn="ctr">
              <a:lnSpc>
                <a:spcPts val="5363"/>
              </a:lnSpc>
            </a:pPr>
            <a:r>
              <a:rPr lang="en-US" b="true" sz="5207">
                <a:solidFill>
                  <a:srgbClr val="FFFFFF"/>
                </a:solidFill>
                <a:latin typeface="Arimo Bold"/>
                <a:ea typeface="Arimo Bold"/>
                <a:cs typeface="Arimo Bold"/>
                <a:sym typeface="Arimo Bold"/>
              </a:rPr>
              <a:t>Search</a:t>
            </a:r>
          </a:p>
        </p:txBody>
      </p:sp>
      <p:grpSp>
        <p:nvGrpSpPr>
          <p:cNvPr name="Group 7" id="7"/>
          <p:cNvGrpSpPr/>
          <p:nvPr/>
        </p:nvGrpSpPr>
        <p:grpSpPr>
          <a:xfrm rot="0">
            <a:off x="5223634" y="4527805"/>
            <a:ext cx="3823681" cy="4124847"/>
            <a:chOff x="0" y="0"/>
            <a:chExt cx="966960" cy="1043121"/>
          </a:xfrm>
        </p:grpSpPr>
        <p:sp>
          <p:nvSpPr>
            <p:cNvPr name="Freeform 8" id="8"/>
            <p:cNvSpPr/>
            <p:nvPr/>
          </p:nvSpPr>
          <p:spPr>
            <a:xfrm flipH="false" flipV="false" rot="0">
              <a:off x="0" y="0"/>
              <a:ext cx="966960" cy="1043121"/>
            </a:xfrm>
            <a:custGeom>
              <a:avLst/>
              <a:gdLst/>
              <a:ahLst/>
              <a:cxnLst/>
              <a:rect r="r" b="b" t="t" l="l"/>
              <a:pathLst>
                <a:path h="1043121" w="966960">
                  <a:moveTo>
                    <a:pt x="0" y="0"/>
                  </a:moveTo>
                  <a:lnTo>
                    <a:pt x="966960" y="0"/>
                  </a:lnTo>
                  <a:lnTo>
                    <a:pt x="966960" y="1043121"/>
                  </a:lnTo>
                  <a:lnTo>
                    <a:pt x="0" y="1043121"/>
                  </a:lnTo>
                  <a:close/>
                </a:path>
              </a:pathLst>
            </a:custGeom>
            <a:solidFill>
              <a:srgbClr val="3139A8"/>
            </a:solidFill>
          </p:spPr>
        </p:sp>
        <p:sp>
          <p:nvSpPr>
            <p:cNvPr name="TextBox 9" id="9"/>
            <p:cNvSpPr txBox="true"/>
            <p:nvPr/>
          </p:nvSpPr>
          <p:spPr>
            <a:xfrm>
              <a:off x="0" y="19050"/>
              <a:ext cx="966960" cy="1024071"/>
            </a:xfrm>
            <a:prstGeom prst="rect">
              <a:avLst/>
            </a:prstGeom>
          </p:spPr>
          <p:txBody>
            <a:bodyPr anchor="ctr" rtlCol="false" tIns="50800" lIns="50800" bIns="50800" rIns="50800"/>
            <a:lstStyle/>
            <a:p>
              <a:pPr algn="ctr">
                <a:lnSpc>
                  <a:spcPts val="2266"/>
                </a:lnSpc>
              </a:pPr>
            </a:p>
          </p:txBody>
        </p:sp>
      </p:grpSp>
      <p:grpSp>
        <p:nvGrpSpPr>
          <p:cNvPr name="Group 10" id="10"/>
          <p:cNvGrpSpPr/>
          <p:nvPr/>
        </p:nvGrpSpPr>
        <p:grpSpPr>
          <a:xfrm rot="0">
            <a:off x="9268431" y="4527805"/>
            <a:ext cx="3823681" cy="4124847"/>
            <a:chOff x="0" y="0"/>
            <a:chExt cx="966960" cy="1043121"/>
          </a:xfrm>
        </p:grpSpPr>
        <p:sp>
          <p:nvSpPr>
            <p:cNvPr name="Freeform 11" id="11"/>
            <p:cNvSpPr/>
            <p:nvPr/>
          </p:nvSpPr>
          <p:spPr>
            <a:xfrm flipH="false" flipV="false" rot="0">
              <a:off x="0" y="0"/>
              <a:ext cx="966960" cy="1043121"/>
            </a:xfrm>
            <a:custGeom>
              <a:avLst/>
              <a:gdLst/>
              <a:ahLst/>
              <a:cxnLst/>
              <a:rect r="r" b="b" t="t" l="l"/>
              <a:pathLst>
                <a:path h="1043121" w="966960">
                  <a:moveTo>
                    <a:pt x="0" y="0"/>
                  </a:moveTo>
                  <a:lnTo>
                    <a:pt x="966960" y="0"/>
                  </a:lnTo>
                  <a:lnTo>
                    <a:pt x="966960" y="1043121"/>
                  </a:lnTo>
                  <a:lnTo>
                    <a:pt x="0" y="1043121"/>
                  </a:lnTo>
                  <a:close/>
                </a:path>
              </a:pathLst>
            </a:custGeom>
            <a:solidFill>
              <a:srgbClr val="5383FF"/>
            </a:solidFill>
          </p:spPr>
        </p:sp>
        <p:sp>
          <p:nvSpPr>
            <p:cNvPr name="TextBox 12" id="12"/>
            <p:cNvSpPr txBox="true"/>
            <p:nvPr/>
          </p:nvSpPr>
          <p:spPr>
            <a:xfrm>
              <a:off x="0" y="19050"/>
              <a:ext cx="966960" cy="1024071"/>
            </a:xfrm>
            <a:prstGeom prst="rect">
              <a:avLst/>
            </a:prstGeom>
          </p:spPr>
          <p:txBody>
            <a:bodyPr anchor="ctr" rtlCol="false" tIns="50800" lIns="50800" bIns="50800" rIns="50800"/>
            <a:lstStyle/>
            <a:p>
              <a:pPr algn="ctr">
                <a:lnSpc>
                  <a:spcPts val="2266"/>
                </a:lnSpc>
              </a:pPr>
            </a:p>
          </p:txBody>
        </p:sp>
      </p:grpSp>
      <p:grpSp>
        <p:nvGrpSpPr>
          <p:cNvPr name="Group 13" id="13"/>
          <p:cNvGrpSpPr/>
          <p:nvPr/>
        </p:nvGrpSpPr>
        <p:grpSpPr>
          <a:xfrm rot="0">
            <a:off x="13311188" y="4527805"/>
            <a:ext cx="3823681" cy="4124847"/>
            <a:chOff x="0" y="0"/>
            <a:chExt cx="966960" cy="1043121"/>
          </a:xfrm>
        </p:grpSpPr>
        <p:sp>
          <p:nvSpPr>
            <p:cNvPr name="Freeform 14" id="14"/>
            <p:cNvSpPr/>
            <p:nvPr/>
          </p:nvSpPr>
          <p:spPr>
            <a:xfrm flipH="false" flipV="false" rot="0">
              <a:off x="0" y="0"/>
              <a:ext cx="966960" cy="1043121"/>
            </a:xfrm>
            <a:custGeom>
              <a:avLst/>
              <a:gdLst/>
              <a:ahLst/>
              <a:cxnLst/>
              <a:rect r="r" b="b" t="t" l="l"/>
              <a:pathLst>
                <a:path h="1043121" w="966960">
                  <a:moveTo>
                    <a:pt x="0" y="0"/>
                  </a:moveTo>
                  <a:lnTo>
                    <a:pt x="966960" y="0"/>
                  </a:lnTo>
                  <a:lnTo>
                    <a:pt x="966960" y="1043121"/>
                  </a:lnTo>
                  <a:lnTo>
                    <a:pt x="0" y="1043121"/>
                  </a:lnTo>
                  <a:close/>
                </a:path>
              </a:pathLst>
            </a:custGeom>
            <a:solidFill>
              <a:srgbClr val="3139A8"/>
            </a:solidFill>
          </p:spPr>
        </p:sp>
        <p:sp>
          <p:nvSpPr>
            <p:cNvPr name="TextBox 15" id="15"/>
            <p:cNvSpPr txBox="true"/>
            <p:nvPr/>
          </p:nvSpPr>
          <p:spPr>
            <a:xfrm>
              <a:off x="0" y="19050"/>
              <a:ext cx="966960" cy="1024071"/>
            </a:xfrm>
            <a:prstGeom prst="rect">
              <a:avLst/>
            </a:prstGeom>
          </p:spPr>
          <p:txBody>
            <a:bodyPr anchor="ctr" rtlCol="false" tIns="50800" lIns="50800" bIns="50800" rIns="50800"/>
            <a:lstStyle/>
            <a:p>
              <a:pPr algn="ctr">
                <a:lnSpc>
                  <a:spcPts val="2266"/>
                </a:lnSpc>
              </a:pPr>
            </a:p>
          </p:txBody>
        </p:sp>
      </p:grpSp>
      <p:sp>
        <p:nvSpPr>
          <p:cNvPr name="TextBox 16" id="16"/>
          <p:cNvSpPr txBox="true"/>
          <p:nvPr/>
        </p:nvSpPr>
        <p:spPr>
          <a:xfrm rot="0">
            <a:off x="5594590" y="5251569"/>
            <a:ext cx="3056064" cy="2743993"/>
          </a:xfrm>
          <a:prstGeom prst="rect">
            <a:avLst/>
          </a:prstGeom>
        </p:spPr>
        <p:txBody>
          <a:bodyPr anchor="t" rtlCol="false" tIns="0" lIns="0" bIns="0" rIns="0">
            <a:spAutoFit/>
          </a:bodyPr>
          <a:lstStyle/>
          <a:p>
            <a:pPr algn="ctr">
              <a:lnSpc>
                <a:spcPts val="5363"/>
              </a:lnSpc>
            </a:pPr>
            <a:r>
              <a:rPr lang="en-US" sz="5207" b="true">
                <a:solidFill>
                  <a:srgbClr val="FFFFFF"/>
                </a:solidFill>
                <a:latin typeface="Arimo Bold"/>
                <a:ea typeface="Arimo Bold"/>
                <a:cs typeface="Arimo Bold"/>
                <a:sym typeface="Arimo Bold"/>
              </a:rPr>
              <a:t> BERT và</a:t>
            </a:r>
          </a:p>
          <a:p>
            <a:pPr algn="ctr">
              <a:lnSpc>
                <a:spcPts val="5363"/>
              </a:lnSpc>
            </a:pPr>
            <a:r>
              <a:rPr lang="en-US" sz="5207" b="true">
                <a:solidFill>
                  <a:srgbClr val="FFFFFF"/>
                </a:solidFill>
                <a:latin typeface="Arimo Bold"/>
                <a:ea typeface="Arimo Bold"/>
                <a:cs typeface="Arimo Bold"/>
                <a:sym typeface="Arimo Bold"/>
              </a:rPr>
              <a:t>công cụ</a:t>
            </a:r>
          </a:p>
          <a:p>
            <a:pPr algn="ctr">
              <a:lnSpc>
                <a:spcPts val="5363"/>
              </a:lnSpc>
            </a:pPr>
            <a:r>
              <a:rPr lang="en-US" sz="5207" b="true">
                <a:solidFill>
                  <a:srgbClr val="FFFFFF"/>
                </a:solidFill>
                <a:latin typeface="Arimo Bold"/>
                <a:ea typeface="Arimo Bold"/>
                <a:cs typeface="Arimo Bold"/>
                <a:sym typeface="Arimo Bold"/>
              </a:rPr>
              <a:t>Elastic</a:t>
            </a:r>
          </a:p>
          <a:p>
            <a:pPr algn="ctr">
              <a:lnSpc>
                <a:spcPts val="5363"/>
              </a:lnSpc>
            </a:pPr>
            <a:r>
              <a:rPr lang="en-US" b="true" sz="5207">
                <a:solidFill>
                  <a:srgbClr val="FFFFFF"/>
                </a:solidFill>
                <a:latin typeface="Arimo Bold"/>
                <a:ea typeface="Arimo Bold"/>
                <a:cs typeface="Arimo Bold"/>
                <a:sym typeface="Arimo Bold"/>
              </a:rPr>
              <a:t>Search</a:t>
            </a:r>
          </a:p>
        </p:txBody>
      </p:sp>
      <p:sp>
        <p:nvSpPr>
          <p:cNvPr name="TextBox 17" id="17"/>
          <p:cNvSpPr txBox="true"/>
          <p:nvPr/>
        </p:nvSpPr>
        <p:spPr>
          <a:xfrm rot="0">
            <a:off x="9472198" y="4914289"/>
            <a:ext cx="3416147" cy="3418554"/>
          </a:xfrm>
          <a:prstGeom prst="rect">
            <a:avLst/>
          </a:prstGeom>
        </p:spPr>
        <p:txBody>
          <a:bodyPr anchor="t" rtlCol="false" tIns="0" lIns="0" bIns="0" rIns="0">
            <a:spAutoFit/>
          </a:bodyPr>
          <a:lstStyle/>
          <a:p>
            <a:pPr algn="ctr">
              <a:lnSpc>
                <a:spcPts val="5363"/>
              </a:lnSpc>
            </a:pPr>
            <a:r>
              <a:rPr lang="en-US" b="true" sz="5207">
                <a:solidFill>
                  <a:srgbClr val="FFFFFF"/>
                </a:solidFill>
                <a:latin typeface="Arimo Bold"/>
                <a:ea typeface="Arimo Bold"/>
                <a:cs typeface="Arimo Bold"/>
                <a:sym typeface="Arimo Bold"/>
              </a:rPr>
              <a:t>Kiến trúc  kết hợp vào Semantic Search</a:t>
            </a:r>
          </a:p>
        </p:txBody>
      </p:sp>
      <p:sp>
        <p:nvSpPr>
          <p:cNvPr name="TextBox 18" id="18"/>
          <p:cNvSpPr txBox="true"/>
          <p:nvPr/>
        </p:nvSpPr>
        <p:spPr>
          <a:xfrm rot="0">
            <a:off x="13901738" y="5588849"/>
            <a:ext cx="2807093" cy="2069433"/>
          </a:xfrm>
          <a:prstGeom prst="rect">
            <a:avLst/>
          </a:prstGeom>
        </p:spPr>
        <p:txBody>
          <a:bodyPr anchor="t" rtlCol="false" tIns="0" lIns="0" bIns="0" rIns="0">
            <a:spAutoFit/>
          </a:bodyPr>
          <a:lstStyle/>
          <a:p>
            <a:pPr algn="ctr">
              <a:lnSpc>
                <a:spcPts val="5363"/>
              </a:lnSpc>
            </a:pPr>
            <a:r>
              <a:rPr lang="en-US" sz="5207" b="true">
                <a:solidFill>
                  <a:srgbClr val="FFFFFF"/>
                </a:solidFill>
                <a:latin typeface="Arimo Bold"/>
                <a:ea typeface="Arimo Bold"/>
                <a:cs typeface="Arimo Bold"/>
                <a:sym typeface="Arimo Bold"/>
              </a:rPr>
              <a:t> Demo và </a:t>
            </a:r>
          </a:p>
          <a:p>
            <a:pPr algn="ctr">
              <a:lnSpc>
                <a:spcPts val="5363"/>
              </a:lnSpc>
            </a:pPr>
            <a:r>
              <a:rPr lang="en-US" b="true" sz="5207">
                <a:solidFill>
                  <a:srgbClr val="FFFFFF"/>
                </a:solidFill>
                <a:latin typeface="Arimo Bold"/>
                <a:ea typeface="Arimo Bold"/>
                <a:cs typeface="Arimo Bold"/>
                <a:sym typeface="Arimo Bold"/>
              </a:rPr>
              <a:t>Kết luận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AutoShape 2" id="2"/>
          <p:cNvSpPr/>
          <p:nvPr/>
        </p:nvSpPr>
        <p:spPr>
          <a:xfrm>
            <a:off x="20" y="785178"/>
            <a:ext cx="18288202" cy="19049"/>
          </a:xfrm>
          <a:prstGeom prst="line">
            <a:avLst/>
          </a:prstGeom>
          <a:ln cap="flat" w="38100">
            <a:solidFill>
              <a:srgbClr val="000000"/>
            </a:solidFill>
            <a:prstDash val="solid"/>
            <a:headEnd type="none" len="sm" w="sm"/>
            <a:tailEnd type="none" len="sm" w="sm"/>
          </a:ln>
        </p:spPr>
      </p:sp>
      <p:sp>
        <p:nvSpPr>
          <p:cNvPr name="Freeform 3" id="3"/>
          <p:cNvSpPr/>
          <p:nvPr/>
        </p:nvSpPr>
        <p:spPr>
          <a:xfrm flipH="false" flipV="false" rot="0">
            <a:off x="415647" y="1208172"/>
            <a:ext cx="9978014" cy="2943514"/>
          </a:xfrm>
          <a:custGeom>
            <a:avLst/>
            <a:gdLst/>
            <a:ahLst/>
            <a:cxnLst/>
            <a:rect r="r" b="b" t="t" l="l"/>
            <a:pathLst>
              <a:path h="2943514" w="9978014">
                <a:moveTo>
                  <a:pt x="0" y="0"/>
                </a:moveTo>
                <a:lnTo>
                  <a:pt x="9978014" y="0"/>
                </a:lnTo>
                <a:lnTo>
                  <a:pt x="9978014" y="2943514"/>
                </a:lnTo>
                <a:lnTo>
                  <a:pt x="0" y="2943514"/>
                </a:lnTo>
                <a:lnTo>
                  <a:pt x="0" y="0"/>
                </a:lnTo>
                <a:close/>
              </a:path>
            </a:pathLst>
          </a:custGeom>
          <a:blipFill>
            <a:blip r:embed="rId2"/>
            <a:stretch>
              <a:fillRect l="0" t="0" r="0" b="0"/>
            </a:stretch>
          </a:blipFill>
        </p:spPr>
      </p:sp>
      <p:sp>
        <p:nvSpPr>
          <p:cNvPr name="Freeform 4" id="4"/>
          <p:cNvSpPr/>
          <p:nvPr/>
        </p:nvSpPr>
        <p:spPr>
          <a:xfrm flipH="false" flipV="false" rot="0">
            <a:off x="7844018" y="4313611"/>
            <a:ext cx="10136609" cy="5650260"/>
          </a:xfrm>
          <a:custGeom>
            <a:avLst/>
            <a:gdLst/>
            <a:ahLst/>
            <a:cxnLst/>
            <a:rect r="r" b="b" t="t" l="l"/>
            <a:pathLst>
              <a:path h="5650260" w="10136609">
                <a:moveTo>
                  <a:pt x="0" y="0"/>
                </a:moveTo>
                <a:lnTo>
                  <a:pt x="10136608" y="0"/>
                </a:lnTo>
                <a:lnTo>
                  <a:pt x="10136608" y="5650260"/>
                </a:lnTo>
                <a:lnTo>
                  <a:pt x="0" y="5650260"/>
                </a:lnTo>
                <a:lnTo>
                  <a:pt x="0" y="0"/>
                </a:lnTo>
                <a:close/>
              </a:path>
            </a:pathLst>
          </a:custGeom>
          <a:blipFill>
            <a:blip r:embed="rId3"/>
            <a:stretch>
              <a:fillRect l="0" t="0" r="0" b="0"/>
            </a:stretch>
          </a:blipFill>
        </p:spPr>
      </p:sp>
      <p:sp>
        <p:nvSpPr>
          <p:cNvPr name="TextBox 5" id="5"/>
          <p:cNvSpPr txBox="true"/>
          <p:nvPr/>
        </p:nvSpPr>
        <p:spPr>
          <a:xfrm rot="0">
            <a:off x="0" y="-85725"/>
            <a:ext cx="15384873" cy="688974"/>
          </a:xfrm>
          <a:prstGeom prst="rect">
            <a:avLst/>
          </a:prstGeom>
        </p:spPr>
        <p:txBody>
          <a:bodyPr anchor="t" rtlCol="false" tIns="0" lIns="0" bIns="0" rIns="0">
            <a:spAutoFit/>
          </a:bodyPr>
          <a:lstStyle/>
          <a:p>
            <a:pPr algn="l">
              <a:lnSpc>
                <a:spcPts val="5600"/>
              </a:lnSpc>
            </a:pPr>
            <a:r>
              <a:rPr lang="en-US" sz="4000" b="true">
                <a:solidFill>
                  <a:srgbClr val="000000"/>
                </a:solidFill>
                <a:latin typeface="Be Vietnam Ultra-Bold"/>
                <a:ea typeface="Be Vietnam Ultra-Bold"/>
                <a:cs typeface="Be Vietnam Ultra-Bold"/>
                <a:sym typeface="Be Vietnam Ultra-Bold"/>
              </a:rPr>
              <a:t>Tối ưu tìm kiếm với Rerank kết quả bằng BERT</a:t>
            </a:r>
          </a:p>
        </p:txBody>
      </p:sp>
      <p:sp>
        <p:nvSpPr>
          <p:cNvPr name="TextBox 6" id="6"/>
          <p:cNvSpPr txBox="true"/>
          <p:nvPr/>
        </p:nvSpPr>
        <p:spPr>
          <a:xfrm rot="0">
            <a:off x="415647" y="4704136"/>
            <a:ext cx="7428371" cy="4563110"/>
          </a:xfrm>
          <a:prstGeom prst="rect">
            <a:avLst/>
          </a:prstGeom>
        </p:spPr>
        <p:txBody>
          <a:bodyPr anchor="t" rtlCol="false" tIns="0" lIns="0" bIns="0" rIns="0">
            <a:spAutoFit/>
          </a:bodyPr>
          <a:lstStyle/>
          <a:p>
            <a:pPr algn="l" marL="561344" indent="-280672" lvl="1">
              <a:lnSpc>
                <a:spcPts val="3640"/>
              </a:lnSpc>
              <a:buFont typeface="Arial"/>
              <a:buChar char="•"/>
            </a:pPr>
            <a:r>
              <a:rPr lang="en-US" b="true" sz="2600">
                <a:solidFill>
                  <a:srgbClr val="000000"/>
                </a:solidFill>
                <a:latin typeface="Canva Sans Bold"/>
                <a:ea typeface="Canva Sans Bold"/>
                <a:cs typeface="Canva Sans Bold"/>
                <a:sym typeface="Canva Sans Bold"/>
              </a:rPr>
              <a:t>Retrieval</a:t>
            </a:r>
            <a:r>
              <a:rPr lang="en-US" sz="2600">
                <a:solidFill>
                  <a:srgbClr val="000000"/>
                </a:solidFill>
                <a:latin typeface="Canva Sans"/>
                <a:ea typeface="Canva Sans"/>
                <a:cs typeface="Canva Sans"/>
                <a:sym typeface="Canva Sans"/>
              </a:rPr>
              <a:t>: Sử dụng lexical search (ví dụ: Elasticsearch) hoặc dense retrieval (Bi-encoder) để lấy ra một tập tài liệu tiềm năng (ví dụ: 100 tài liệu).</a:t>
            </a:r>
          </a:p>
          <a:p>
            <a:pPr algn="l" marL="561344" indent="-280672" lvl="1">
              <a:lnSpc>
                <a:spcPts val="3640"/>
              </a:lnSpc>
              <a:buFont typeface="Arial"/>
              <a:buChar char="•"/>
            </a:pPr>
            <a:r>
              <a:rPr lang="en-US" b="true" sz="2600">
                <a:solidFill>
                  <a:srgbClr val="000000"/>
                </a:solidFill>
                <a:latin typeface="Canva Sans Bold"/>
                <a:ea typeface="Canva Sans Bold"/>
                <a:cs typeface="Canva Sans Bold"/>
                <a:sym typeface="Canva Sans Bold"/>
              </a:rPr>
              <a:t>Reranking</a:t>
            </a:r>
            <a:r>
              <a:rPr lang="en-US" sz="2600">
                <a:solidFill>
                  <a:srgbClr val="000000"/>
                </a:solidFill>
                <a:latin typeface="Canva Sans"/>
                <a:ea typeface="Canva Sans"/>
                <a:cs typeface="Canva Sans"/>
                <a:sym typeface="Canva Sans"/>
              </a:rPr>
              <a:t>: Áp dụng Cross-encoder để chấm điểm và xếp hạng lại các tài liệu dựa trên mức độ liên quan với truy vấn, tạo danh sách kết quả cuối cùng cho người dùng.</a:t>
            </a:r>
          </a:p>
          <a:p>
            <a:pPr algn="l">
              <a:lnSpc>
                <a:spcPts val="3640"/>
              </a:lnSpc>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AutoShape 2" id="2"/>
          <p:cNvSpPr/>
          <p:nvPr/>
        </p:nvSpPr>
        <p:spPr>
          <a:xfrm>
            <a:off x="20" y="785178"/>
            <a:ext cx="18288202" cy="19049"/>
          </a:xfrm>
          <a:prstGeom prst="line">
            <a:avLst/>
          </a:prstGeom>
          <a:ln cap="flat" w="38100">
            <a:solidFill>
              <a:srgbClr val="000000"/>
            </a:solidFill>
            <a:prstDash val="solid"/>
            <a:headEnd type="none" len="sm" w="sm"/>
            <a:tailEnd type="none" len="sm" w="sm"/>
          </a:ln>
        </p:spPr>
      </p:sp>
      <p:sp>
        <p:nvSpPr>
          <p:cNvPr name="Freeform 3" id="3"/>
          <p:cNvSpPr/>
          <p:nvPr/>
        </p:nvSpPr>
        <p:spPr>
          <a:xfrm flipH="false" flipV="false" rot="0">
            <a:off x="9144000" y="2543146"/>
            <a:ext cx="8667845" cy="5200707"/>
          </a:xfrm>
          <a:custGeom>
            <a:avLst/>
            <a:gdLst/>
            <a:ahLst/>
            <a:cxnLst/>
            <a:rect r="r" b="b" t="t" l="l"/>
            <a:pathLst>
              <a:path h="5200707" w="8667845">
                <a:moveTo>
                  <a:pt x="0" y="0"/>
                </a:moveTo>
                <a:lnTo>
                  <a:pt x="8667845" y="0"/>
                </a:lnTo>
                <a:lnTo>
                  <a:pt x="8667845" y="5200708"/>
                </a:lnTo>
                <a:lnTo>
                  <a:pt x="0" y="5200708"/>
                </a:lnTo>
                <a:lnTo>
                  <a:pt x="0" y="0"/>
                </a:lnTo>
                <a:close/>
              </a:path>
            </a:pathLst>
          </a:custGeom>
          <a:blipFill>
            <a:blip r:embed="rId2"/>
            <a:stretch>
              <a:fillRect l="0" t="0" r="0" b="0"/>
            </a:stretch>
          </a:blipFill>
        </p:spPr>
      </p:sp>
      <p:sp>
        <p:nvSpPr>
          <p:cNvPr name="TextBox 4" id="4"/>
          <p:cNvSpPr txBox="true"/>
          <p:nvPr/>
        </p:nvSpPr>
        <p:spPr>
          <a:xfrm rot="0">
            <a:off x="0" y="-85725"/>
            <a:ext cx="15036089" cy="688974"/>
          </a:xfrm>
          <a:prstGeom prst="rect">
            <a:avLst/>
          </a:prstGeom>
        </p:spPr>
        <p:txBody>
          <a:bodyPr anchor="t" rtlCol="false" tIns="0" lIns="0" bIns="0" rIns="0">
            <a:spAutoFit/>
          </a:bodyPr>
          <a:lstStyle/>
          <a:p>
            <a:pPr algn="l">
              <a:lnSpc>
                <a:spcPts val="5600"/>
              </a:lnSpc>
            </a:pPr>
            <a:r>
              <a:rPr lang="en-US" sz="4000" b="true">
                <a:solidFill>
                  <a:srgbClr val="000000"/>
                </a:solidFill>
                <a:latin typeface="Be Vietnam Ultra-Bold"/>
                <a:ea typeface="Be Vietnam Ultra-Bold"/>
                <a:cs typeface="Be Vietnam Ultra-Bold"/>
                <a:sym typeface="Be Vietnam Ultra-Bold"/>
              </a:rPr>
              <a:t>Tối ưu tìm kiếm với Rerank kết quả bằng Cross-encoder BERT</a:t>
            </a:r>
          </a:p>
        </p:txBody>
      </p:sp>
      <p:sp>
        <p:nvSpPr>
          <p:cNvPr name="Freeform 5" id="5"/>
          <p:cNvSpPr/>
          <p:nvPr/>
        </p:nvSpPr>
        <p:spPr>
          <a:xfrm flipH="false" flipV="false" rot="0">
            <a:off x="189470" y="2543146"/>
            <a:ext cx="8667845" cy="5200707"/>
          </a:xfrm>
          <a:custGeom>
            <a:avLst/>
            <a:gdLst/>
            <a:ahLst/>
            <a:cxnLst/>
            <a:rect r="r" b="b" t="t" l="l"/>
            <a:pathLst>
              <a:path h="5200707" w="8667845">
                <a:moveTo>
                  <a:pt x="0" y="0"/>
                </a:moveTo>
                <a:lnTo>
                  <a:pt x="8667845" y="0"/>
                </a:lnTo>
                <a:lnTo>
                  <a:pt x="8667845" y="5200708"/>
                </a:lnTo>
                <a:lnTo>
                  <a:pt x="0" y="5200708"/>
                </a:lnTo>
                <a:lnTo>
                  <a:pt x="0" y="0"/>
                </a:lnTo>
                <a:close/>
              </a:path>
            </a:pathLst>
          </a:custGeom>
          <a:blipFill>
            <a:blip r:embed="rId3"/>
            <a:stretch>
              <a:fillRect l="0" t="0" r="0" b="0"/>
            </a:stretch>
          </a:blipFill>
        </p:spPr>
      </p:sp>
      <p:sp>
        <p:nvSpPr>
          <p:cNvPr name="TextBox 6" id="6"/>
          <p:cNvSpPr txBox="true"/>
          <p:nvPr/>
        </p:nvSpPr>
        <p:spPr>
          <a:xfrm rot="0">
            <a:off x="7057149" y="8352790"/>
            <a:ext cx="3917023" cy="905510"/>
          </a:xfrm>
          <a:prstGeom prst="rect">
            <a:avLst/>
          </a:prstGeom>
        </p:spPr>
        <p:txBody>
          <a:bodyPr anchor="t" rtlCol="false" tIns="0" lIns="0" bIns="0" rIns="0">
            <a:spAutoFit/>
          </a:bodyPr>
          <a:lstStyle/>
          <a:p>
            <a:pPr algn="ctr">
              <a:lnSpc>
                <a:spcPts val="3640"/>
              </a:lnSpc>
            </a:pPr>
            <a:r>
              <a:rPr lang="en-US" sz="2600">
                <a:solidFill>
                  <a:srgbClr val="000000"/>
                </a:solidFill>
                <a:latin typeface="Canva Sans"/>
                <a:ea typeface="Canva Sans"/>
                <a:cs typeface="Canva Sans"/>
                <a:sym typeface="Canva Sans"/>
              </a:rPr>
              <a:t>Thông số so sánh BERT và BM25 sau khi Rerank</a:t>
            </a:r>
          </a:p>
        </p:txBody>
      </p:sp>
    </p:spTree>
  </p:cSld>
  <p:clrMapOvr>
    <a:masterClrMapping/>
  </p:clrMapOvr>
</p:sld>
</file>

<file path=ppt/slides/slide22.xml><?xml version="1.0" encoding="utf-8"?>
<p:sld xmlns:p="http://schemas.openxmlformats.org/presentationml/2006/main" xmlns:a="http://schemas.openxmlformats.org/drawingml/2006/main">
  <p:cSld>
    <p:bg>
      <p:bgPr>
        <a:solidFill>
          <a:srgbClr val="F1EBE5"/>
        </a:solidFill>
      </p:bgPr>
    </p:bg>
    <p:spTree>
      <p:nvGrpSpPr>
        <p:cNvPr id="1" name=""/>
        <p:cNvGrpSpPr/>
        <p:nvPr/>
      </p:nvGrpSpPr>
      <p:grpSpPr>
        <a:xfrm>
          <a:off x="0" y="0"/>
          <a:ext cx="0" cy="0"/>
          <a:chOff x="0" y="0"/>
          <a:chExt cx="0" cy="0"/>
        </a:xfrm>
      </p:grpSpPr>
      <p:sp>
        <p:nvSpPr>
          <p:cNvPr name="TextBox 2" id="2"/>
          <p:cNvSpPr txBox="true"/>
          <p:nvPr/>
        </p:nvSpPr>
        <p:spPr>
          <a:xfrm rot="0">
            <a:off x="0" y="-85725"/>
            <a:ext cx="11890013" cy="688974"/>
          </a:xfrm>
          <a:prstGeom prst="rect">
            <a:avLst/>
          </a:prstGeom>
        </p:spPr>
        <p:txBody>
          <a:bodyPr anchor="t" rtlCol="false" tIns="0" lIns="0" bIns="0" rIns="0">
            <a:spAutoFit/>
          </a:bodyPr>
          <a:lstStyle/>
          <a:p>
            <a:pPr algn="l">
              <a:lnSpc>
                <a:spcPts val="5600"/>
              </a:lnSpc>
            </a:pPr>
            <a:r>
              <a:rPr lang="en-US" sz="4000" b="true">
                <a:solidFill>
                  <a:srgbClr val="000000"/>
                </a:solidFill>
                <a:latin typeface="Be Vietnam Ultra-Bold"/>
                <a:ea typeface="Be Vietnam Ultra-Bold"/>
                <a:cs typeface="Be Vietnam Ultra-Bold"/>
                <a:sym typeface="Be Vietnam Ultra-Bold"/>
              </a:rPr>
              <a:t>Kết luận</a:t>
            </a:r>
          </a:p>
        </p:txBody>
      </p:sp>
      <p:sp>
        <p:nvSpPr>
          <p:cNvPr name="TextBox 3" id="3"/>
          <p:cNvSpPr txBox="true"/>
          <p:nvPr/>
        </p:nvSpPr>
        <p:spPr>
          <a:xfrm rot="0">
            <a:off x="867114" y="2325050"/>
            <a:ext cx="16392186" cy="5887720"/>
          </a:xfrm>
          <a:prstGeom prst="rect">
            <a:avLst/>
          </a:prstGeom>
        </p:spPr>
        <p:txBody>
          <a:bodyPr anchor="t" rtlCol="false" tIns="0" lIns="0" bIns="0" rIns="0">
            <a:spAutoFit/>
          </a:bodyPr>
          <a:lstStyle/>
          <a:p>
            <a:pPr algn="l" marL="798828" indent="-399414" lvl="1">
              <a:lnSpc>
                <a:spcPts val="5179"/>
              </a:lnSpc>
              <a:buFont typeface="Arial"/>
              <a:buChar char="•"/>
            </a:pPr>
            <a:r>
              <a:rPr lang="en-US" sz="3699">
                <a:solidFill>
                  <a:srgbClr val="000000"/>
                </a:solidFill>
                <a:latin typeface="Canva Sans"/>
                <a:ea typeface="Canva Sans"/>
                <a:cs typeface="Canva Sans"/>
                <a:sym typeface="Canva Sans"/>
              </a:rPr>
              <a:t>Việc áp dụng BERT làm dense retrieval cho bài toán semantic search mang lại những hiệu quả nhất định</a:t>
            </a:r>
          </a:p>
          <a:p>
            <a:pPr algn="l" marL="798828" indent="-399414" lvl="1">
              <a:lnSpc>
                <a:spcPts val="5179"/>
              </a:lnSpc>
              <a:buFont typeface="Arial"/>
              <a:buChar char="•"/>
            </a:pPr>
            <a:r>
              <a:rPr lang="en-US" sz="3699">
                <a:solidFill>
                  <a:srgbClr val="000000"/>
                </a:solidFill>
                <a:latin typeface="Canva Sans"/>
                <a:ea typeface="Canva Sans"/>
                <a:cs typeface="Canva Sans"/>
                <a:sym typeface="Canva Sans"/>
              </a:rPr>
              <a:t>Đặc biệt khi kết hợp tối ưu Elastic search và BERT sẽ giải bài toán semantic search một cách tối ưu hơn</a:t>
            </a:r>
          </a:p>
          <a:p>
            <a:pPr algn="l" marL="798828" indent="-399414" lvl="1">
              <a:lnSpc>
                <a:spcPts val="5179"/>
              </a:lnSpc>
              <a:buFont typeface="Arial"/>
              <a:buChar char="•"/>
            </a:pPr>
            <a:r>
              <a:rPr lang="en-US" sz="3699">
                <a:solidFill>
                  <a:srgbClr val="000000"/>
                </a:solidFill>
                <a:latin typeface="Canva Sans"/>
                <a:ea typeface="Canva Sans"/>
                <a:cs typeface="Canva Sans"/>
                <a:sym typeface="Canva Sans"/>
              </a:rPr>
              <a:t>Tuy vậy, việc sử dụng mang mô hình embedding thì sẽ gây sức ép lớn tới tài nguyên tiêu thụ</a:t>
            </a:r>
          </a:p>
          <a:p>
            <a:pPr algn="l" marL="798828" indent="-399414" lvl="1">
              <a:lnSpc>
                <a:spcPts val="5179"/>
              </a:lnSpc>
              <a:buFont typeface="Arial"/>
              <a:buChar char="•"/>
            </a:pPr>
            <a:r>
              <a:rPr lang="en-US" sz="3699">
                <a:solidFill>
                  <a:srgbClr val="000000"/>
                </a:solidFill>
                <a:latin typeface="Canva Sans"/>
                <a:ea typeface="Canva Sans"/>
                <a:cs typeface="Canva Sans"/>
                <a:sym typeface="Canva Sans"/>
              </a:rPr>
              <a:t>Áp dụng các mô hình pretrained BERT để cho ra kết quả tốt hơn (SBERT, roBERT, ...)</a:t>
            </a:r>
          </a:p>
          <a:p>
            <a:pPr algn="r">
              <a:lnSpc>
                <a:spcPts val="5179"/>
              </a:lnSpc>
            </a:pPr>
            <a:r>
              <a:rPr lang="en-US" sz="3699">
                <a:solidFill>
                  <a:srgbClr val="000000"/>
                </a:solidFill>
                <a:latin typeface="Canva Sans"/>
                <a:ea typeface="Canva Sans"/>
                <a:cs typeface="Canva Sans"/>
                <a:sym typeface="Canva Sans"/>
              </a:rPr>
              <a:t> </a:t>
            </a:r>
          </a:p>
        </p:txBody>
      </p:sp>
      <p:sp>
        <p:nvSpPr>
          <p:cNvPr name="AutoShape 4" id="4"/>
          <p:cNvSpPr/>
          <p:nvPr/>
        </p:nvSpPr>
        <p:spPr>
          <a:xfrm>
            <a:off x="20" y="785178"/>
            <a:ext cx="18288202" cy="19049"/>
          </a:xfrm>
          <a:prstGeom prst="line">
            <a:avLst/>
          </a:prstGeom>
          <a:ln cap="flat" w="38100">
            <a:solidFill>
              <a:srgbClr val="000000"/>
            </a:solidFill>
            <a:prstDash val="solid"/>
            <a:headEnd type="none" len="sm" w="sm"/>
            <a:tailEnd type="none" len="sm" w="sm"/>
          </a:ln>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444633" y="9730382"/>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4" id="4"/>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005717" y="1821359"/>
            <a:ext cx="7253583" cy="6644282"/>
          </a:xfrm>
          <a:custGeom>
            <a:avLst/>
            <a:gdLst/>
            <a:ahLst/>
            <a:cxnLst/>
            <a:rect r="r" b="b" t="t" l="l"/>
            <a:pathLst>
              <a:path h="6644282" w="7253583">
                <a:moveTo>
                  <a:pt x="0" y="0"/>
                </a:moveTo>
                <a:lnTo>
                  <a:pt x="7253583" y="0"/>
                </a:lnTo>
                <a:lnTo>
                  <a:pt x="7253583" y="6644282"/>
                </a:lnTo>
                <a:lnTo>
                  <a:pt x="0" y="66442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219200" y="2697480"/>
            <a:ext cx="7924800" cy="4834889"/>
          </a:xfrm>
          <a:prstGeom prst="rect">
            <a:avLst/>
          </a:prstGeom>
        </p:spPr>
        <p:txBody>
          <a:bodyPr anchor="t" rtlCol="false" tIns="0" lIns="0" bIns="0" rIns="0">
            <a:spAutoFit/>
          </a:bodyPr>
          <a:lstStyle/>
          <a:p>
            <a:pPr algn="l" marL="0" indent="0" lvl="0">
              <a:lnSpc>
                <a:spcPts val="12479"/>
              </a:lnSpc>
            </a:pPr>
            <a:r>
              <a:rPr lang="en-US" b="true" sz="12999" spc="-545">
                <a:solidFill>
                  <a:srgbClr val="3139A8"/>
                </a:solidFill>
                <a:latin typeface="Be Vietnam Ultra-Bold"/>
                <a:ea typeface="Be Vietnam Ultra-Bold"/>
                <a:cs typeface="Be Vietnam Ultra-Bold"/>
                <a:sym typeface="Be Vietnam Ultra-Bold"/>
              </a:rPr>
              <a:t>THANK YOU VERY MUCH!</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TextBox 2" id="2"/>
          <p:cNvSpPr txBox="true"/>
          <p:nvPr/>
        </p:nvSpPr>
        <p:spPr>
          <a:xfrm rot="0">
            <a:off x="49578" y="4302064"/>
            <a:ext cx="11059534" cy="1190619"/>
          </a:xfrm>
          <a:prstGeom prst="rect">
            <a:avLst/>
          </a:prstGeom>
        </p:spPr>
        <p:txBody>
          <a:bodyPr anchor="t" rtlCol="false" tIns="0" lIns="0" bIns="0" rIns="0">
            <a:spAutoFit/>
          </a:bodyPr>
          <a:lstStyle/>
          <a:p>
            <a:pPr algn="l" marL="0" indent="0" lvl="0">
              <a:lnSpc>
                <a:spcPts val="8999"/>
              </a:lnSpc>
            </a:pPr>
            <a:r>
              <a:rPr lang="en-US" b="true" sz="8999" spc="-377">
                <a:solidFill>
                  <a:srgbClr val="FD696E"/>
                </a:solidFill>
                <a:latin typeface="Be Vietnam Ultra-Bold"/>
                <a:ea typeface="Be Vietnam Ultra-Bold"/>
                <a:cs typeface="Be Vietnam Ultra-Bold"/>
                <a:sym typeface="Be Vietnam Ultra-Bold"/>
              </a:rPr>
              <a:t>SEMANTIC SEARCH</a:t>
            </a:r>
          </a:p>
        </p:txBody>
      </p:sp>
      <p:sp>
        <p:nvSpPr>
          <p:cNvPr name="Freeform 3" id="3"/>
          <p:cNvSpPr/>
          <p:nvPr/>
        </p:nvSpPr>
        <p:spPr>
          <a:xfrm flipH="false" flipV="false" rot="0">
            <a:off x="11109111" y="2177415"/>
            <a:ext cx="5375988" cy="5268468"/>
          </a:xfrm>
          <a:custGeom>
            <a:avLst/>
            <a:gdLst/>
            <a:ahLst/>
            <a:cxnLst/>
            <a:rect r="r" b="b" t="t" l="l"/>
            <a:pathLst>
              <a:path h="5268468" w="5375988">
                <a:moveTo>
                  <a:pt x="0" y="0"/>
                </a:moveTo>
                <a:lnTo>
                  <a:pt x="5375988" y="0"/>
                </a:lnTo>
                <a:lnTo>
                  <a:pt x="5375988" y="5268468"/>
                </a:lnTo>
                <a:lnTo>
                  <a:pt x="0" y="52684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p:cSld>
    <p:bg>
      <p:bgPr>
        <a:solidFill>
          <a:srgbClr val="F1EBE5"/>
        </a:solidFill>
      </p:bgPr>
    </p:bg>
    <p:spTree>
      <p:nvGrpSpPr>
        <p:cNvPr id="1" name=""/>
        <p:cNvGrpSpPr/>
        <p:nvPr/>
      </p:nvGrpSpPr>
      <p:grpSpPr>
        <a:xfrm>
          <a:off x="0" y="0"/>
          <a:ext cx="0" cy="0"/>
          <a:chOff x="0" y="0"/>
          <a:chExt cx="0" cy="0"/>
        </a:xfrm>
      </p:grpSpPr>
      <p:sp>
        <p:nvSpPr>
          <p:cNvPr name="TextBox 2" id="2"/>
          <p:cNvSpPr txBox="true"/>
          <p:nvPr/>
        </p:nvSpPr>
        <p:spPr>
          <a:xfrm rot="0">
            <a:off x="741361" y="1417374"/>
            <a:ext cx="16805277" cy="9154289"/>
          </a:xfrm>
          <a:prstGeom prst="rect">
            <a:avLst/>
          </a:prstGeom>
        </p:spPr>
        <p:txBody>
          <a:bodyPr anchor="t" rtlCol="false" tIns="0" lIns="0" bIns="0" rIns="0">
            <a:spAutoFit/>
          </a:bodyPr>
          <a:lstStyle/>
          <a:p>
            <a:pPr algn="l">
              <a:lnSpc>
                <a:spcPts val="5183"/>
              </a:lnSpc>
            </a:pPr>
            <a:r>
              <a:rPr lang="en-US" sz="3199">
                <a:solidFill>
                  <a:srgbClr val="000000"/>
                </a:solidFill>
                <a:latin typeface="Be Vietnam"/>
                <a:ea typeface="Be Vietnam"/>
                <a:cs typeface="Be Vietnam"/>
                <a:sym typeface="Be Vietnam"/>
              </a:rPr>
              <a:t>Semantic là kỹ thuật searching data mà tập trung vào hiểu ý nghĩa </a:t>
            </a:r>
            <a:r>
              <a:rPr lang="en-US" sz="3199" b="true">
                <a:solidFill>
                  <a:srgbClr val="000000"/>
                </a:solidFill>
                <a:latin typeface="Be Vietnam Ultra-Bold"/>
                <a:ea typeface="Be Vietnam Ultra-Bold"/>
                <a:cs typeface="Be Vietnam Ultra-Bold"/>
                <a:sym typeface="Be Vietnam Ultra-Bold"/>
              </a:rPr>
              <a:t>ngữ cảnh</a:t>
            </a:r>
            <a:r>
              <a:rPr lang="en-US" sz="3199">
                <a:solidFill>
                  <a:srgbClr val="000000"/>
                </a:solidFill>
                <a:latin typeface="Be Vietnam"/>
                <a:ea typeface="Be Vietnam"/>
                <a:cs typeface="Be Vietnam"/>
                <a:sym typeface="Be Vietnam"/>
              </a:rPr>
              <a:t> đằng sau câu query của người dùng, thay vì cố gắng khớp các từ khóa</a:t>
            </a:r>
          </a:p>
          <a:p>
            <a:pPr algn="l">
              <a:lnSpc>
                <a:spcPts val="5183"/>
              </a:lnSpc>
            </a:pPr>
            <a:r>
              <a:rPr lang="en-US" sz="3199" b="true">
                <a:solidFill>
                  <a:srgbClr val="000000"/>
                </a:solidFill>
                <a:latin typeface="Be Vietnam Ultra-Bold"/>
                <a:ea typeface="Be Vietnam Ultra-Bold"/>
                <a:cs typeface="Be Vietnam Ultra-Bold"/>
                <a:sym typeface="Be Vietnam Ultra-Bold"/>
              </a:rPr>
              <a:t>Ý chính</a:t>
            </a:r>
            <a:r>
              <a:rPr lang="en-US" sz="3199">
                <a:solidFill>
                  <a:srgbClr val="000000"/>
                </a:solidFill>
                <a:latin typeface="Be Vietnam"/>
                <a:ea typeface="Be Vietnam"/>
                <a:cs typeface="Be Vietnam"/>
                <a:sym typeface="Be Vietnam"/>
              </a:rPr>
              <a:t>:</a:t>
            </a:r>
            <a:r>
              <a:rPr lang="en-US" sz="3199">
                <a:solidFill>
                  <a:srgbClr val="000000"/>
                </a:solidFill>
                <a:latin typeface="Be Vietnam"/>
                <a:ea typeface="Be Vietnam"/>
                <a:cs typeface="Be Vietnam"/>
                <a:sym typeface="Be Vietnam"/>
              </a:rPr>
              <a:t> </a:t>
            </a:r>
          </a:p>
          <a:p>
            <a:pPr algn="l" marL="690872" indent="-345436" lvl="1">
              <a:lnSpc>
                <a:spcPts val="5183"/>
              </a:lnSpc>
              <a:buFont typeface="Arial"/>
              <a:buChar char="•"/>
            </a:pPr>
            <a:r>
              <a:rPr lang="en-US" sz="3199">
                <a:solidFill>
                  <a:srgbClr val="000000"/>
                </a:solidFill>
                <a:latin typeface="Be Vietnam"/>
                <a:ea typeface="Be Vietnam"/>
                <a:cs typeface="Be Vietnam"/>
                <a:sym typeface="Be Vietnam"/>
              </a:rPr>
              <a:t>Tập trung vào ý nghĩa ngữ cảnh và mối quan hệ giữa các từ.</a:t>
            </a:r>
          </a:p>
          <a:p>
            <a:pPr algn="l" marL="690872" indent="-345436" lvl="1">
              <a:lnSpc>
                <a:spcPts val="5183"/>
              </a:lnSpc>
              <a:buFont typeface="Arial"/>
              <a:buChar char="•"/>
            </a:pPr>
            <a:r>
              <a:rPr lang="en-US" sz="3199">
                <a:solidFill>
                  <a:srgbClr val="000000"/>
                </a:solidFill>
                <a:latin typeface="Be Vietnam"/>
                <a:ea typeface="Be Vietnam"/>
                <a:cs typeface="Be Vietnam"/>
                <a:sym typeface="Be Vietnam"/>
              </a:rPr>
              <a:t>Xem xét các yếu tố như vị trí, lịch sử tìm kiếm, và ngữ cảnh của truy vấn.</a:t>
            </a:r>
          </a:p>
          <a:p>
            <a:pPr algn="l" marL="690872" indent="-345436" lvl="1">
              <a:lnSpc>
                <a:spcPts val="5183"/>
              </a:lnSpc>
              <a:buFont typeface="Arial"/>
              <a:buChar char="•"/>
            </a:pPr>
            <a:r>
              <a:rPr lang="en-US" sz="3199">
                <a:solidFill>
                  <a:srgbClr val="000000"/>
                </a:solidFill>
                <a:latin typeface="Be Vietnam"/>
                <a:ea typeface="Be Vietnam"/>
                <a:cs typeface="Be Vietnam"/>
                <a:sym typeface="Be Vietnam"/>
              </a:rPr>
              <a:t>Cung cấp kết quả liên quan hơn bằng cách hiểu rõ ý định sâu xa.</a:t>
            </a:r>
          </a:p>
          <a:p>
            <a:pPr algn="l">
              <a:lnSpc>
                <a:spcPts val="5183"/>
              </a:lnSpc>
            </a:pPr>
            <a:r>
              <a:rPr lang="en-US" sz="3199" b="true">
                <a:solidFill>
                  <a:srgbClr val="000000"/>
                </a:solidFill>
                <a:latin typeface="Be Vietnam Ultra-Bold"/>
                <a:ea typeface="Be Vietnam Ultra-Bold"/>
                <a:cs typeface="Be Vietnam Ultra-Bold"/>
                <a:sym typeface="Be Vietnam Ultra-Bold"/>
              </a:rPr>
              <a:t>Ví dụ</a:t>
            </a:r>
            <a:r>
              <a:rPr lang="en-US" sz="3199">
                <a:solidFill>
                  <a:srgbClr val="000000"/>
                </a:solidFill>
                <a:latin typeface="Be Vietnam"/>
                <a:ea typeface="Be Vietnam"/>
                <a:cs typeface="Be Vietnam"/>
                <a:sym typeface="Be Vietnam"/>
              </a:rPr>
              <a:t>:</a:t>
            </a:r>
          </a:p>
          <a:p>
            <a:pPr algn="l">
              <a:lnSpc>
                <a:spcPts val="5183"/>
              </a:lnSpc>
            </a:pPr>
            <a:r>
              <a:rPr lang="en-US" sz="3199">
                <a:solidFill>
                  <a:srgbClr val="000000"/>
                </a:solidFill>
                <a:latin typeface="Be Vietnam"/>
                <a:ea typeface="Be Vietnam"/>
                <a:cs typeface="Be Vietnam"/>
                <a:sym typeface="Be Vietnam"/>
              </a:rPr>
              <a:t>Truy vấn: "Laptop tốt nhất cho sinh viên IT"</a:t>
            </a:r>
          </a:p>
          <a:p>
            <a:pPr algn="l" marL="690872" indent="-345436" lvl="1">
              <a:lnSpc>
                <a:spcPts val="5183"/>
              </a:lnSpc>
              <a:buFont typeface="Arial"/>
              <a:buChar char="•"/>
            </a:pPr>
            <a:r>
              <a:rPr lang="en-US" sz="3199">
                <a:solidFill>
                  <a:srgbClr val="000000"/>
                </a:solidFill>
                <a:latin typeface="Be Vietnam"/>
                <a:ea typeface="Be Vietnam"/>
                <a:cs typeface="Be Vietnam"/>
                <a:sym typeface="Be Vietnam"/>
              </a:rPr>
              <a:t>Tìm kiếm Truyền Thống: Chỉ khớp từ khóa như "laptop," "tốt nhất," "IT."</a:t>
            </a:r>
          </a:p>
          <a:p>
            <a:pPr algn="l" marL="690872" indent="-345436" lvl="1">
              <a:lnSpc>
                <a:spcPts val="5183"/>
              </a:lnSpc>
              <a:buFont typeface="Arial"/>
              <a:buChar char="•"/>
            </a:pPr>
            <a:r>
              <a:rPr lang="en-US" sz="3199">
                <a:solidFill>
                  <a:srgbClr val="000000"/>
                </a:solidFill>
                <a:latin typeface="Be Vietnam"/>
                <a:ea typeface="Be Vietnam"/>
                <a:cs typeface="Be Vietnam"/>
                <a:sym typeface="Be Vietnam"/>
              </a:rPr>
              <a:t>Tìm kiếm Ngữ Nghĩa: Hiểu ý định (tìm laptop có GPU mạnh, RAM lớn, Gaming, đồ họa khủng, giá tương đối).</a:t>
            </a:r>
          </a:p>
          <a:p>
            <a:pPr algn="l">
              <a:lnSpc>
                <a:spcPts val="5183"/>
              </a:lnSpc>
            </a:pPr>
          </a:p>
          <a:p>
            <a:pPr algn="l">
              <a:lnSpc>
                <a:spcPts val="5183"/>
              </a:lnSpc>
            </a:pPr>
          </a:p>
          <a:p>
            <a:pPr algn="l">
              <a:lnSpc>
                <a:spcPts val="5183"/>
              </a:lnSpc>
            </a:pPr>
          </a:p>
        </p:txBody>
      </p:sp>
      <p:sp>
        <p:nvSpPr>
          <p:cNvPr name="TextBox 3" id="3"/>
          <p:cNvSpPr txBox="true"/>
          <p:nvPr/>
        </p:nvSpPr>
        <p:spPr>
          <a:xfrm rot="0">
            <a:off x="0" y="-85725"/>
            <a:ext cx="8373216" cy="688974"/>
          </a:xfrm>
          <a:prstGeom prst="rect">
            <a:avLst/>
          </a:prstGeom>
        </p:spPr>
        <p:txBody>
          <a:bodyPr anchor="t" rtlCol="false" tIns="0" lIns="0" bIns="0" rIns="0">
            <a:spAutoFit/>
          </a:bodyPr>
          <a:lstStyle/>
          <a:p>
            <a:pPr algn="l">
              <a:lnSpc>
                <a:spcPts val="5600"/>
              </a:lnSpc>
            </a:pPr>
            <a:r>
              <a:rPr lang="en-US" sz="4000" b="true">
                <a:solidFill>
                  <a:srgbClr val="000000"/>
                </a:solidFill>
                <a:latin typeface="Be Vietnam Ultra-Bold"/>
                <a:ea typeface="Be Vietnam Ultra-Bold"/>
                <a:cs typeface="Be Vietnam Ultra-Bold"/>
                <a:sym typeface="Be Vietnam Ultra-Bold"/>
              </a:rPr>
              <a:t>Semantic Search là gì ?</a:t>
            </a:r>
          </a:p>
        </p:txBody>
      </p:sp>
      <p:sp>
        <p:nvSpPr>
          <p:cNvPr name="AutoShape 4" id="4"/>
          <p:cNvSpPr/>
          <p:nvPr/>
        </p:nvSpPr>
        <p:spPr>
          <a:xfrm>
            <a:off x="20" y="785178"/>
            <a:ext cx="18288202" cy="19049"/>
          </a:xfrm>
          <a:prstGeom prst="line">
            <a:avLst/>
          </a:prstGeom>
          <a:ln cap="flat" w="38100">
            <a:solidFill>
              <a:srgbClr val="000000"/>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0867290" y="1759440"/>
            <a:ext cx="7700421" cy="6768120"/>
          </a:xfrm>
          <a:custGeom>
            <a:avLst/>
            <a:gdLst/>
            <a:ahLst/>
            <a:cxnLst/>
            <a:rect r="r" b="b" t="t" l="l"/>
            <a:pathLst>
              <a:path h="6768120" w="7700421">
                <a:moveTo>
                  <a:pt x="0" y="0"/>
                </a:moveTo>
                <a:lnTo>
                  <a:pt x="7700420" y="0"/>
                </a:lnTo>
                <a:lnTo>
                  <a:pt x="7700420" y="6768120"/>
                </a:lnTo>
                <a:lnTo>
                  <a:pt x="0" y="6768120"/>
                </a:lnTo>
                <a:lnTo>
                  <a:pt x="0" y="0"/>
                </a:lnTo>
                <a:close/>
              </a:path>
            </a:pathLst>
          </a:custGeom>
          <a:blipFill>
            <a:blip r:embed="rId2"/>
            <a:stretch>
              <a:fillRect l="-12470" t="0" r="-24594" b="0"/>
            </a:stretch>
          </a:blipFill>
        </p:spPr>
      </p:sp>
      <p:sp>
        <p:nvSpPr>
          <p:cNvPr name="TextBox 3" id="3"/>
          <p:cNvSpPr txBox="true"/>
          <p:nvPr/>
        </p:nvSpPr>
        <p:spPr>
          <a:xfrm rot="0">
            <a:off x="0" y="-85725"/>
            <a:ext cx="11890013" cy="688974"/>
          </a:xfrm>
          <a:prstGeom prst="rect">
            <a:avLst/>
          </a:prstGeom>
        </p:spPr>
        <p:txBody>
          <a:bodyPr anchor="t" rtlCol="false" tIns="0" lIns="0" bIns="0" rIns="0">
            <a:spAutoFit/>
          </a:bodyPr>
          <a:lstStyle/>
          <a:p>
            <a:pPr algn="l">
              <a:lnSpc>
                <a:spcPts val="5600"/>
              </a:lnSpc>
            </a:pPr>
            <a:r>
              <a:rPr lang="en-US" sz="4000" b="true">
                <a:solidFill>
                  <a:srgbClr val="000000"/>
                </a:solidFill>
                <a:latin typeface="Be Vietnam Ultra-Bold"/>
                <a:ea typeface="Be Vietnam Ultra-Bold"/>
                <a:cs typeface="Be Vietnam Ultra-Bold"/>
                <a:sym typeface="Be Vietnam Ultra-Bold"/>
              </a:rPr>
              <a:t>Các bước hoạt động của Semantich Search</a:t>
            </a:r>
          </a:p>
        </p:txBody>
      </p:sp>
      <p:sp>
        <p:nvSpPr>
          <p:cNvPr name="TextBox 4" id="4"/>
          <p:cNvSpPr txBox="true"/>
          <p:nvPr/>
        </p:nvSpPr>
        <p:spPr>
          <a:xfrm rot="0">
            <a:off x="307908" y="866775"/>
            <a:ext cx="10279671" cy="8582026"/>
          </a:xfrm>
          <a:prstGeom prst="rect">
            <a:avLst/>
          </a:prstGeom>
        </p:spPr>
        <p:txBody>
          <a:bodyPr anchor="t" rtlCol="false" tIns="0" lIns="0" bIns="0" rIns="0">
            <a:spAutoFit/>
          </a:bodyPr>
          <a:lstStyle/>
          <a:p>
            <a:pPr algn="l">
              <a:lnSpc>
                <a:spcPts val="4886"/>
              </a:lnSpc>
            </a:pPr>
            <a:r>
              <a:rPr lang="en-US" sz="2699" b="true">
                <a:solidFill>
                  <a:srgbClr val="000000"/>
                </a:solidFill>
                <a:latin typeface="Canva Sans Bold"/>
                <a:ea typeface="Canva Sans Bold"/>
                <a:cs typeface="Canva Sans Bold"/>
                <a:sym typeface="Canva Sans Bold"/>
              </a:rPr>
              <a:t>Query analysis:</a:t>
            </a:r>
          </a:p>
          <a:p>
            <a:pPr algn="l">
              <a:lnSpc>
                <a:spcPts val="4886"/>
              </a:lnSpc>
            </a:pPr>
            <a:r>
              <a:rPr lang="en-US" sz="2699">
                <a:solidFill>
                  <a:srgbClr val="000000"/>
                </a:solidFill>
                <a:latin typeface="Canva Sans"/>
                <a:ea typeface="Canva Sans"/>
                <a:cs typeface="Canva Sans"/>
                <a:sym typeface="Canva Sans"/>
              </a:rPr>
              <a:t>Semantic phân tích truy vấn của người dùng để xác định các từ khóa, cụm từ và thực thể. </a:t>
            </a:r>
          </a:p>
          <a:p>
            <a:pPr algn="l">
              <a:lnSpc>
                <a:spcPts val="4886"/>
              </a:lnSpc>
            </a:pPr>
            <a:r>
              <a:rPr lang="en-US" sz="2699">
                <a:solidFill>
                  <a:srgbClr val="000000"/>
                </a:solidFill>
                <a:latin typeface="Canva Sans"/>
                <a:ea typeface="Canva Sans"/>
                <a:cs typeface="Canva Sans"/>
                <a:sym typeface="Canva Sans"/>
              </a:rPr>
              <a:t>Ví dụ:</a:t>
            </a:r>
          </a:p>
          <a:p>
            <a:pPr algn="l">
              <a:lnSpc>
                <a:spcPts val="4886"/>
              </a:lnSpc>
            </a:pPr>
            <a:r>
              <a:rPr lang="en-US" sz="2699">
                <a:solidFill>
                  <a:srgbClr val="000000"/>
                </a:solidFill>
                <a:latin typeface="Canva Sans"/>
                <a:ea typeface="Canva Sans"/>
                <a:cs typeface="Canva Sans"/>
                <a:sym typeface="Canva Sans"/>
              </a:rPr>
              <a:t>Truy vấn: "Remote data science jobs requiring Python."</a:t>
            </a:r>
          </a:p>
          <a:p>
            <a:pPr algn="l" marL="582927" indent="-291463" lvl="1">
              <a:lnSpc>
                <a:spcPts val="4886"/>
              </a:lnSpc>
              <a:buFont typeface="Arial"/>
              <a:buChar char="•"/>
            </a:pPr>
            <a:r>
              <a:rPr lang="en-US" sz="2699">
                <a:solidFill>
                  <a:srgbClr val="000000"/>
                </a:solidFill>
                <a:latin typeface="Canva Sans"/>
                <a:ea typeface="Canva Sans"/>
                <a:cs typeface="Canva Sans"/>
                <a:sym typeface="Canva Sans"/>
              </a:rPr>
              <a:t>Thực thể: "Remote" (loại công việc), "Data Science" (vai trò), "Python" (kỹ năng).</a:t>
            </a:r>
          </a:p>
          <a:p>
            <a:pPr algn="l">
              <a:lnSpc>
                <a:spcPts val="4886"/>
              </a:lnSpc>
            </a:pPr>
            <a:r>
              <a:rPr lang="en-US" sz="2699" b="true">
                <a:solidFill>
                  <a:srgbClr val="000000"/>
                </a:solidFill>
                <a:latin typeface="Canva Sans Bold"/>
                <a:ea typeface="Canva Sans Bold"/>
                <a:cs typeface="Canva Sans Bold"/>
                <a:sym typeface="Canva Sans Bold"/>
              </a:rPr>
              <a:t>Context enrichment (optional):</a:t>
            </a:r>
          </a:p>
          <a:p>
            <a:pPr algn="l">
              <a:lnSpc>
                <a:spcPts val="4886"/>
              </a:lnSpc>
            </a:pPr>
            <a:r>
              <a:rPr lang="en-US" sz="2699">
                <a:solidFill>
                  <a:srgbClr val="000000"/>
                </a:solidFill>
                <a:latin typeface="Canva Sans"/>
                <a:ea typeface="Canva Sans"/>
                <a:cs typeface="Canva Sans"/>
                <a:sym typeface="Canva Sans"/>
              </a:rPr>
              <a:t>Sử dụng kiến thức từ các mối quan hệ và thực thể đã được xác định để làm rõ truy vấn hoặc mở rộng ngữ cảnh, sau đó xây dựng nên một </a:t>
            </a:r>
            <a:r>
              <a:rPr lang="en-US" sz="2699" b="true">
                <a:solidFill>
                  <a:srgbClr val="000000"/>
                </a:solidFill>
                <a:latin typeface="Canva Sans Bold"/>
                <a:ea typeface="Canva Sans Bold"/>
                <a:cs typeface="Canva Sans Bold"/>
                <a:sym typeface="Canva Sans Bold"/>
              </a:rPr>
              <a:t>Knowledge Graph </a:t>
            </a:r>
            <a:r>
              <a:rPr lang="en-US" sz="2699">
                <a:solidFill>
                  <a:srgbClr val="000000"/>
                </a:solidFill>
                <a:latin typeface="Canva Sans"/>
                <a:ea typeface="Canva Sans"/>
                <a:cs typeface="Canva Sans"/>
                <a:sym typeface="Canva Sans"/>
              </a:rPr>
              <a:t>của câu truy vấn.</a:t>
            </a:r>
          </a:p>
          <a:p>
            <a:pPr algn="l" marL="582927" indent="-291463" lvl="1">
              <a:lnSpc>
                <a:spcPts val="4886"/>
              </a:lnSpc>
              <a:buFont typeface="Arial"/>
              <a:buChar char="•"/>
            </a:pPr>
            <a:r>
              <a:rPr lang="en-US" sz="2699">
                <a:solidFill>
                  <a:srgbClr val="000000"/>
                </a:solidFill>
                <a:latin typeface="Canva Sans"/>
                <a:ea typeface="Canva Sans"/>
                <a:cs typeface="Canva Sans"/>
                <a:sym typeface="Canva Sans"/>
              </a:rPr>
              <a:t>"Data Science" có liên quan đến "Machine Learning" và "Artificial Intelligence."</a:t>
            </a:r>
          </a:p>
          <a:p>
            <a:pPr algn="l">
              <a:lnSpc>
                <a:spcPts val="4292"/>
              </a:lnSpc>
            </a:pPr>
          </a:p>
        </p:txBody>
      </p:sp>
      <p:sp>
        <p:nvSpPr>
          <p:cNvPr name="AutoShape 5" id="5"/>
          <p:cNvSpPr/>
          <p:nvPr/>
        </p:nvSpPr>
        <p:spPr>
          <a:xfrm>
            <a:off x="20" y="785178"/>
            <a:ext cx="18288202" cy="19049"/>
          </a:xfrm>
          <a:prstGeom prst="line">
            <a:avLst/>
          </a:prstGeom>
          <a:ln cap="flat" w="38100">
            <a:solidFill>
              <a:srgbClr val="000000"/>
            </a:solidFill>
            <a:prstDash val="solid"/>
            <a:headEnd type="none" len="sm" w="sm"/>
            <a:tailEnd type="none" len="sm" w="sm"/>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9423710" y="2340928"/>
            <a:ext cx="9144000" cy="4175515"/>
          </a:xfrm>
          <a:custGeom>
            <a:avLst/>
            <a:gdLst/>
            <a:ahLst/>
            <a:cxnLst/>
            <a:rect r="r" b="b" t="t" l="l"/>
            <a:pathLst>
              <a:path h="4175515" w="9144000">
                <a:moveTo>
                  <a:pt x="0" y="0"/>
                </a:moveTo>
                <a:lnTo>
                  <a:pt x="9144000" y="0"/>
                </a:lnTo>
                <a:lnTo>
                  <a:pt x="9144000" y="4175514"/>
                </a:lnTo>
                <a:lnTo>
                  <a:pt x="0" y="4175514"/>
                </a:lnTo>
                <a:lnTo>
                  <a:pt x="0" y="0"/>
                </a:lnTo>
                <a:close/>
              </a:path>
            </a:pathLst>
          </a:custGeom>
          <a:blipFill>
            <a:blip r:embed="rId2"/>
            <a:stretch>
              <a:fillRect l="-1575" t="0" r="0" b="-1488"/>
            </a:stretch>
          </a:blipFill>
        </p:spPr>
      </p:sp>
      <p:sp>
        <p:nvSpPr>
          <p:cNvPr name="TextBox 3" id="3"/>
          <p:cNvSpPr txBox="true"/>
          <p:nvPr/>
        </p:nvSpPr>
        <p:spPr>
          <a:xfrm rot="0">
            <a:off x="565123" y="847725"/>
            <a:ext cx="8858587" cy="8478013"/>
          </a:xfrm>
          <a:prstGeom prst="rect">
            <a:avLst/>
          </a:prstGeom>
        </p:spPr>
        <p:txBody>
          <a:bodyPr anchor="t" rtlCol="false" tIns="0" lIns="0" bIns="0" rIns="0">
            <a:spAutoFit/>
          </a:bodyPr>
          <a:lstStyle/>
          <a:p>
            <a:pPr algn="l">
              <a:lnSpc>
                <a:spcPts val="5183"/>
              </a:lnSpc>
            </a:pPr>
            <a:r>
              <a:rPr lang="en-US" sz="2699" b="true">
                <a:solidFill>
                  <a:srgbClr val="000000"/>
                </a:solidFill>
                <a:latin typeface="Be Vietnam Ultra-Bold"/>
                <a:ea typeface="Be Vietnam Ultra-Bold"/>
                <a:cs typeface="Be Vietnam Ultra-Bold"/>
                <a:sym typeface="Be Vietnam Ultra-Bold"/>
              </a:rPr>
              <a:t>Semantic Representation và Matching:</a:t>
            </a:r>
          </a:p>
          <a:p>
            <a:pPr algn="l">
              <a:lnSpc>
                <a:spcPts val="5183"/>
              </a:lnSpc>
            </a:pPr>
            <a:r>
              <a:rPr lang="en-US" sz="2699">
                <a:solidFill>
                  <a:srgbClr val="000000"/>
                </a:solidFill>
                <a:latin typeface="Be Vietnam"/>
                <a:ea typeface="Be Vietnam"/>
                <a:cs typeface="Be Vietnam"/>
                <a:sym typeface="Be Vietnam"/>
              </a:rPr>
              <a:t>Sử </a:t>
            </a:r>
            <a:r>
              <a:rPr lang="en-US" sz="2699">
                <a:solidFill>
                  <a:srgbClr val="000000"/>
                </a:solidFill>
                <a:latin typeface="Be Vietnam"/>
                <a:ea typeface="Be Vietnam"/>
                <a:cs typeface="Be Vietnam"/>
                <a:sym typeface="Be Vietnam"/>
              </a:rPr>
              <a:t>dụng mô hình NLP để mã hóa câu truy vấn. Sau đó so sánh vector của truy vấn với vector của dữ liệu để xác định mức độ tương đồng.</a:t>
            </a:r>
          </a:p>
          <a:p>
            <a:pPr algn="l">
              <a:lnSpc>
                <a:spcPts val="5183"/>
              </a:lnSpc>
            </a:pPr>
            <a:r>
              <a:rPr lang="en-US" sz="2699" b="true">
                <a:solidFill>
                  <a:srgbClr val="000000"/>
                </a:solidFill>
                <a:latin typeface="Be Vietnam Ultra-Bold"/>
                <a:ea typeface="Be Vietnam Ultra-Bold"/>
                <a:cs typeface="Be Vietnam Ultra-Bold"/>
                <a:sym typeface="Be Vietnam Ultra-Bold"/>
              </a:rPr>
              <a:t>Result return và Ranking:</a:t>
            </a:r>
          </a:p>
          <a:p>
            <a:pPr algn="l">
              <a:lnSpc>
                <a:spcPts val="5183"/>
              </a:lnSpc>
            </a:pPr>
            <a:r>
              <a:rPr lang="en-US" sz="2699">
                <a:solidFill>
                  <a:srgbClr val="000000"/>
                </a:solidFill>
                <a:latin typeface="Be Vietnam"/>
                <a:ea typeface="Be Vietnam"/>
                <a:cs typeface="Be Vietnam"/>
                <a:sym typeface="Be Vietnam"/>
              </a:rPr>
              <a:t>Hiển thị kết quả tìm kiếm theo mức độ liên quan tới câu truy vấn của người dùng</a:t>
            </a:r>
          </a:p>
          <a:p>
            <a:pPr algn="l">
              <a:lnSpc>
                <a:spcPts val="5183"/>
              </a:lnSpc>
            </a:pPr>
            <a:r>
              <a:rPr lang="en-US" sz="2699">
                <a:solidFill>
                  <a:srgbClr val="000000"/>
                </a:solidFill>
                <a:latin typeface="Be Vietnam"/>
                <a:ea typeface="Be Vietnam"/>
                <a:cs typeface="Be Vietnam"/>
                <a:sym typeface="Be Vietnam"/>
              </a:rPr>
              <a:t>Tính toán điểm tổng hợp dựa trên:</a:t>
            </a:r>
          </a:p>
          <a:p>
            <a:pPr algn="l" marL="582927" indent="-291463" lvl="1">
              <a:lnSpc>
                <a:spcPts val="5183"/>
              </a:lnSpc>
              <a:buFont typeface="Arial"/>
              <a:buChar char="•"/>
            </a:pPr>
            <a:r>
              <a:rPr lang="en-US" sz="2699">
                <a:solidFill>
                  <a:srgbClr val="000000"/>
                </a:solidFill>
                <a:latin typeface="Be Vietnam"/>
                <a:ea typeface="Be Vietnam"/>
                <a:cs typeface="Be Vietnam"/>
                <a:sym typeface="Be Vietnam"/>
              </a:rPr>
              <a:t>Sự tương đồng ngữ nghĩa (semantic relevance).</a:t>
            </a:r>
          </a:p>
          <a:p>
            <a:pPr algn="l" marL="582927" indent="-291463" lvl="1">
              <a:lnSpc>
                <a:spcPts val="5183"/>
              </a:lnSpc>
              <a:buFont typeface="Arial"/>
              <a:buChar char="•"/>
            </a:pPr>
            <a:r>
              <a:rPr lang="en-US" sz="2699">
                <a:solidFill>
                  <a:srgbClr val="000000"/>
                </a:solidFill>
                <a:latin typeface="Be Vietnam"/>
                <a:ea typeface="Be Vietnam"/>
                <a:cs typeface="Be Vietnam"/>
                <a:sym typeface="Be Vietnam"/>
              </a:rPr>
              <a:t>Ngữ cảnh người dùng (e.g., vị trí địa lý, lịch sử tìm kiếm).</a:t>
            </a:r>
          </a:p>
          <a:p>
            <a:pPr algn="l" marL="582927" indent="-291463" lvl="1">
              <a:lnSpc>
                <a:spcPts val="5183"/>
              </a:lnSpc>
              <a:buFont typeface="Arial"/>
              <a:buChar char="•"/>
            </a:pPr>
            <a:r>
              <a:rPr lang="en-US" sz="2699">
                <a:solidFill>
                  <a:srgbClr val="000000"/>
                </a:solidFill>
                <a:latin typeface="Be Vietnam"/>
                <a:ea typeface="Be Vietnam"/>
                <a:cs typeface="Be Vietnam"/>
                <a:sym typeface="Be Vietnam"/>
              </a:rPr>
              <a:t>Độ mới mẻ của dữ liệu (freshness).</a:t>
            </a:r>
          </a:p>
          <a:p>
            <a:pPr algn="l" marL="582927" indent="-291463" lvl="1">
              <a:lnSpc>
                <a:spcPts val="5183"/>
              </a:lnSpc>
              <a:buFont typeface="Arial"/>
              <a:buChar char="•"/>
            </a:pPr>
            <a:r>
              <a:rPr lang="en-US" sz="2699">
                <a:solidFill>
                  <a:srgbClr val="000000"/>
                </a:solidFill>
                <a:latin typeface="Be Vietnam"/>
                <a:ea typeface="Be Vietnam"/>
                <a:cs typeface="Be Vietnam"/>
                <a:sym typeface="Be Vietnam"/>
              </a:rPr>
              <a:t>Độ phổ biến của kết quả (popularity)</a:t>
            </a:r>
          </a:p>
        </p:txBody>
      </p:sp>
      <p:sp>
        <p:nvSpPr>
          <p:cNvPr name="TextBox 4" id="4"/>
          <p:cNvSpPr txBox="true"/>
          <p:nvPr/>
        </p:nvSpPr>
        <p:spPr>
          <a:xfrm rot="0">
            <a:off x="0" y="-85725"/>
            <a:ext cx="11890013" cy="688974"/>
          </a:xfrm>
          <a:prstGeom prst="rect">
            <a:avLst/>
          </a:prstGeom>
        </p:spPr>
        <p:txBody>
          <a:bodyPr anchor="t" rtlCol="false" tIns="0" lIns="0" bIns="0" rIns="0">
            <a:spAutoFit/>
          </a:bodyPr>
          <a:lstStyle/>
          <a:p>
            <a:pPr algn="l">
              <a:lnSpc>
                <a:spcPts val="5600"/>
              </a:lnSpc>
            </a:pPr>
            <a:r>
              <a:rPr lang="en-US" sz="4000" b="true">
                <a:solidFill>
                  <a:srgbClr val="000000"/>
                </a:solidFill>
                <a:latin typeface="Be Vietnam Ultra-Bold"/>
                <a:ea typeface="Be Vietnam Ultra-Bold"/>
                <a:cs typeface="Be Vietnam Ultra-Bold"/>
                <a:sym typeface="Be Vietnam Ultra-Bold"/>
              </a:rPr>
              <a:t>Các bước hoạt động của Semantich Search</a:t>
            </a:r>
          </a:p>
        </p:txBody>
      </p:sp>
      <p:sp>
        <p:nvSpPr>
          <p:cNvPr name="AutoShape 5" id="5"/>
          <p:cNvSpPr/>
          <p:nvPr/>
        </p:nvSpPr>
        <p:spPr>
          <a:xfrm>
            <a:off x="20" y="785178"/>
            <a:ext cx="18288202" cy="19049"/>
          </a:xfrm>
          <a:prstGeom prst="line">
            <a:avLst/>
          </a:prstGeom>
          <a:ln cap="flat" w="38100">
            <a:solidFill>
              <a:srgbClr val="000000"/>
            </a:solidFill>
            <a:prstDash val="solid"/>
            <a:headEnd type="none" len="sm" w="sm"/>
            <a:tailEnd type="none" len="sm" w="sm"/>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2254977" y="130112"/>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390354" y="4580404"/>
            <a:ext cx="3549015" cy="4114800"/>
          </a:xfrm>
          <a:custGeom>
            <a:avLst/>
            <a:gdLst/>
            <a:ahLst/>
            <a:cxnLst/>
            <a:rect r="r" b="b" t="t" l="l"/>
            <a:pathLst>
              <a:path h="4114800" w="3549015">
                <a:moveTo>
                  <a:pt x="0" y="0"/>
                </a:moveTo>
                <a:lnTo>
                  <a:pt x="3549015" y="0"/>
                </a:lnTo>
                <a:lnTo>
                  <a:pt x="354901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0" y="3168589"/>
            <a:ext cx="11059534" cy="2324094"/>
          </a:xfrm>
          <a:prstGeom prst="rect">
            <a:avLst/>
          </a:prstGeom>
        </p:spPr>
        <p:txBody>
          <a:bodyPr anchor="t" rtlCol="false" tIns="0" lIns="0" bIns="0" rIns="0">
            <a:spAutoFit/>
          </a:bodyPr>
          <a:lstStyle/>
          <a:p>
            <a:pPr algn="l">
              <a:lnSpc>
                <a:spcPts val="8999"/>
              </a:lnSpc>
            </a:pPr>
            <a:r>
              <a:rPr lang="en-US" b="true" sz="8999" spc="-377">
                <a:solidFill>
                  <a:srgbClr val="004243"/>
                </a:solidFill>
                <a:latin typeface="Be Vietnam Ultra-Bold"/>
                <a:ea typeface="Be Vietnam Ultra-Bold"/>
                <a:cs typeface="Be Vietnam Ultra-Bold"/>
                <a:sym typeface="Be Vietnam Ultra-Bold"/>
              </a:rPr>
              <a:t>BERT</a:t>
            </a:r>
            <a:r>
              <a:rPr lang="en-US" b="true" sz="8999" spc="-377">
                <a:solidFill>
                  <a:srgbClr val="FD696E"/>
                </a:solidFill>
                <a:latin typeface="Be Vietnam Ultra-Bold"/>
                <a:ea typeface="Be Vietnam Ultra-Bold"/>
                <a:cs typeface="Be Vietnam Ultra-Bold"/>
                <a:sym typeface="Be Vietnam Ultra-Bold"/>
              </a:rPr>
              <a:t> </a:t>
            </a:r>
            <a:r>
              <a:rPr lang="en-US" b="true" sz="8999" spc="-377">
                <a:solidFill>
                  <a:srgbClr val="3139A8"/>
                </a:solidFill>
                <a:latin typeface="Be Vietnam Ultra-Bold"/>
                <a:ea typeface="Be Vietnam Ultra-Bold"/>
                <a:cs typeface="Be Vietnam Ultra-Bold"/>
                <a:sym typeface="Be Vietnam Ultra-Bold"/>
              </a:rPr>
              <a:t>VÀ CÔNG CỤ</a:t>
            </a:r>
          </a:p>
          <a:p>
            <a:pPr algn="l" marL="0" indent="0" lvl="0">
              <a:lnSpc>
                <a:spcPts val="8999"/>
              </a:lnSpc>
            </a:pPr>
            <a:r>
              <a:rPr lang="en-US" b="true" sz="8999" spc="-377">
                <a:solidFill>
                  <a:srgbClr val="06C892"/>
                </a:solidFill>
                <a:latin typeface="Be Vietnam Ultra-Bold"/>
                <a:ea typeface="Be Vietnam Ultra-Bold"/>
                <a:cs typeface="Be Vietnam Ultra-Bold"/>
                <a:sym typeface="Be Vietnam Ultra-Bold"/>
              </a:rPr>
              <a:t>ELASTIC SEARCH</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408309" y="1438275"/>
            <a:ext cx="11301259" cy="4110833"/>
          </a:xfrm>
          <a:custGeom>
            <a:avLst/>
            <a:gdLst/>
            <a:ahLst/>
            <a:cxnLst/>
            <a:rect r="r" b="b" t="t" l="l"/>
            <a:pathLst>
              <a:path h="4110833" w="11301259">
                <a:moveTo>
                  <a:pt x="0" y="0"/>
                </a:moveTo>
                <a:lnTo>
                  <a:pt x="11301259" y="0"/>
                </a:lnTo>
                <a:lnTo>
                  <a:pt x="11301259" y="4110833"/>
                </a:lnTo>
                <a:lnTo>
                  <a:pt x="0" y="4110833"/>
                </a:lnTo>
                <a:lnTo>
                  <a:pt x="0" y="0"/>
                </a:lnTo>
                <a:close/>
              </a:path>
            </a:pathLst>
          </a:custGeom>
          <a:blipFill>
            <a:blip r:embed="rId2"/>
            <a:stretch>
              <a:fillRect l="0" t="0" r="0" b="0"/>
            </a:stretch>
          </a:blipFill>
        </p:spPr>
      </p:sp>
      <p:sp>
        <p:nvSpPr>
          <p:cNvPr name="TextBox 3" id="3"/>
          <p:cNvSpPr txBox="true"/>
          <p:nvPr/>
        </p:nvSpPr>
        <p:spPr>
          <a:xfrm rot="0">
            <a:off x="0" y="-85725"/>
            <a:ext cx="11890013" cy="688974"/>
          </a:xfrm>
          <a:prstGeom prst="rect">
            <a:avLst/>
          </a:prstGeom>
        </p:spPr>
        <p:txBody>
          <a:bodyPr anchor="t" rtlCol="false" tIns="0" lIns="0" bIns="0" rIns="0">
            <a:spAutoFit/>
          </a:bodyPr>
          <a:lstStyle/>
          <a:p>
            <a:pPr algn="l">
              <a:lnSpc>
                <a:spcPts val="5600"/>
              </a:lnSpc>
            </a:pPr>
            <a:r>
              <a:rPr lang="en-US" sz="4000" b="true">
                <a:solidFill>
                  <a:srgbClr val="000000"/>
                </a:solidFill>
                <a:latin typeface="Be Vietnam Ultra-Bold"/>
                <a:ea typeface="Be Vietnam Ultra-Bold"/>
                <a:cs typeface="Be Vietnam Ultra-Bold"/>
                <a:sym typeface="Be Vietnam Ultra-Bold"/>
              </a:rPr>
              <a:t>BERT là gì ?</a:t>
            </a:r>
          </a:p>
        </p:txBody>
      </p:sp>
      <p:sp>
        <p:nvSpPr>
          <p:cNvPr name="TextBox 4" id="4"/>
          <p:cNvSpPr txBox="true"/>
          <p:nvPr/>
        </p:nvSpPr>
        <p:spPr>
          <a:xfrm rot="0">
            <a:off x="776973" y="5694427"/>
            <a:ext cx="15076357" cy="3762480"/>
          </a:xfrm>
          <a:prstGeom prst="rect">
            <a:avLst/>
          </a:prstGeom>
        </p:spPr>
        <p:txBody>
          <a:bodyPr anchor="t" rtlCol="false" tIns="0" lIns="0" bIns="0" rIns="0">
            <a:spAutoFit/>
          </a:bodyPr>
          <a:lstStyle/>
          <a:p>
            <a:pPr algn="l" marL="580812" indent="-290406" lvl="1">
              <a:lnSpc>
                <a:spcPts val="4277"/>
              </a:lnSpc>
              <a:buFont typeface="Arial"/>
              <a:buChar char="•"/>
            </a:pPr>
            <a:r>
              <a:rPr lang="en-US" sz="2690">
                <a:solidFill>
                  <a:srgbClr val="000000"/>
                </a:solidFill>
                <a:latin typeface="Be Vietnam"/>
                <a:ea typeface="Be Vietnam"/>
                <a:cs typeface="Be Vietnam"/>
                <a:sym typeface="Be Vietnam"/>
              </a:rPr>
              <a:t>BERT ( Bidirectional Encoder Representations from Transformers ):</a:t>
            </a:r>
            <a:r>
              <a:rPr lang="en-US" sz="2690">
                <a:solidFill>
                  <a:srgbClr val="000000"/>
                </a:solidFill>
                <a:latin typeface="Be Vietnam"/>
                <a:ea typeface="Be Vietnam"/>
                <a:cs typeface="Be Vietnam"/>
                <a:sym typeface="Be Vietnam"/>
              </a:rPr>
              <a:t> là mô hình ngôn ngữ được Google giới thiệu vào cuối năm 2018</a:t>
            </a:r>
          </a:p>
          <a:p>
            <a:pPr algn="l" marL="580812" indent="-290406" lvl="1">
              <a:lnSpc>
                <a:spcPts val="4277"/>
              </a:lnSpc>
              <a:buFont typeface="Arial"/>
              <a:buChar char="•"/>
            </a:pPr>
            <a:r>
              <a:rPr lang="en-US" sz="2690">
                <a:solidFill>
                  <a:srgbClr val="000000"/>
                </a:solidFill>
                <a:latin typeface="Be Vietnam"/>
                <a:ea typeface="Be Vietnam"/>
                <a:cs typeface="Be Vietnam"/>
                <a:sym typeface="Be Vietnam"/>
              </a:rPr>
              <a:t>BERT sử dụng kiến trúc </a:t>
            </a:r>
            <a:r>
              <a:rPr lang="en-US" b="true" sz="2690">
                <a:solidFill>
                  <a:srgbClr val="000000"/>
                </a:solidFill>
                <a:latin typeface="Be Vietnam Ultra-Bold"/>
                <a:ea typeface="Be Vietnam Ultra-Bold"/>
                <a:cs typeface="Be Vietnam Ultra-Bold"/>
                <a:sym typeface="Be Vietnam Ultra-Bold"/>
              </a:rPr>
              <a:t>encoder </a:t>
            </a:r>
            <a:r>
              <a:rPr lang="en-US" sz="2690">
                <a:solidFill>
                  <a:srgbClr val="000000"/>
                </a:solidFill>
                <a:latin typeface="Be Vietnam"/>
                <a:ea typeface="Be Vietnam"/>
                <a:cs typeface="Be Vietnam"/>
                <a:sym typeface="Be Vietnam"/>
              </a:rPr>
              <a:t>trong mô hình </a:t>
            </a:r>
            <a:r>
              <a:rPr lang="en-US" b="true" sz="2690">
                <a:solidFill>
                  <a:srgbClr val="000000"/>
                </a:solidFill>
                <a:latin typeface="Be Vietnam Ultra-Bold"/>
                <a:ea typeface="Be Vietnam Ultra-Bold"/>
                <a:cs typeface="Be Vietnam Ultra-Bold"/>
                <a:sym typeface="Be Vietnam Ultra-Bold"/>
              </a:rPr>
              <a:t>Transformer</a:t>
            </a:r>
            <a:r>
              <a:rPr lang="en-US" sz="2690">
                <a:solidFill>
                  <a:srgbClr val="000000"/>
                </a:solidFill>
                <a:latin typeface="Be Vietnam"/>
                <a:ea typeface="Be Vietnam"/>
                <a:cs typeface="Be Vietnam"/>
                <a:sym typeface="Be Vietnam"/>
              </a:rPr>
              <a:t> được Google giới thiệu vào năm 2017</a:t>
            </a:r>
          </a:p>
          <a:p>
            <a:pPr algn="l" marL="580812" indent="-290406" lvl="1">
              <a:lnSpc>
                <a:spcPts val="4277"/>
              </a:lnSpc>
              <a:buFont typeface="Arial"/>
              <a:buChar char="•"/>
            </a:pPr>
            <a:r>
              <a:rPr lang="en-US" sz="2690">
                <a:solidFill>
                  <a:srgbClr val="000000"/>
                </a:solidFill>
                <a:latin typeface="Be Vietnam"/>
                <a:ea typeface="Be Vietnam"/>
                <a:cs typeface="Be Vietnam"/>
                <a:sym typeface="Be Vietnam"/>
              </a:rPr>
              <a:t>Mục tiêu của mô hình là hiểu được ngữ cảnh của </a:t>
            </a:r>
            <a:r>
              <a:rPr lang="en-US" b="true" sz="2690">
                <a:solidFill>
                  <a:srgbClr val="000000"/>
                </a:solidFill>
                <a:latin typeface="Be Vietnam Ultra-Bold"/>
                <a:ea typeface="Be Vietnam Ultra-Bold"/>
                <a:cs typeface="Be Vietnam Ultra-Bold"/>
                <a:sym typeface="Be Vietnam Ultra-Bold"/>
              </a:rPr>
              <a:t>từ</a:t>
            </a:r>
            <a:r>
              <a:rPr lang="en-US" sz="2690">
                <a:solidFill>
                  <a:srgbClr val="000000"/>
                </a:solidFill>
                <a:latin typeface="Be Vietnam"/>
                <a:ea typeface="Be Vietnam"/>
                <a:cs typeface="Be Vietnam"/>
                <a:sym typeface="Be Vietnam"/>
              </a:rPr>
              <a:t> bằng cách xem xét phía bên phải và bên trái của nó</a:t>
            </a:r>
          </a:p>
          <a:p>
            <a:pPr algn="l" marL="580812" indent="-290406" lvl="1">
              <a:lnSpc>
                <a:spcPts val="4277"/>
              </a:lnSpc>
              <a:buFont typeface="Arial"/>
              <a:buChar char="•"/>
            </a:pPr>
            <a:r>
              <a:rPr lang="en-US" sz="2690">
                <a:solidFill>
                  <a:srgbClr val="000000"/>
                </a:solidFill>
                <a:latin typeface="Be Vietnam"/>
                <a:ea typeface="Be Vietnam"/>
                <a:cs typeface="Be Vietnam"/>
                <a:sym typeface="Be Vietnam"/>
              </a:rPr>
              <a:t> Một số ứng dụng như: Text Understanding, Question Answering, Text Classification. </a:t>
            </a:r>
          </a:p>
        </p:txBody>
      </p:sp>
      <p:sp>
        <p:nvSpPr>
          <p:cNvPr name="AutoShape 5" id="5"/>
          <p:cNvSpPr/>
          <p:nvPr/>
        </p:nvSpPr>
        <p:spPr>
          <a:xfrm>
            <a:off x="20" y="785178"/>
            <a:ext cx="18288202" cy="19049"/>
          </a:xfrm>
          <a:prstGeom prst="line">
            <a:avLst/>
          </a:prstGeom>
          <a:ln cap="flat" w="38100">
            <a:solidFill>
              <a:srgbClr val="000000"/>
            </a:solidFill>
            <a:prstDash val="solid"/>
            <a:headEnd type="none" len="sm" w="sm"/>
            <a:tailEnd type="none" len="sm" w="sm"/>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3000262" y="0"/>
            <a:ext cx="12287476" cy="6066941"/>
          </a:xfrm>
          <a:custGeom>
            <a:avLst/>
            <a:gdLst/>
            <a:ahLst/>
            <a:cxnLst/>
            <a:rect r="r" b="b" t="t" l="l"/>
            <a:pathLst>
              <a:path h="6066941" w="12287476">
                <a:moveTo>
                  <a:pt x="0" y="0"/>
                </a:moveTo>
                <a:lnTo>
                  <a:pt x="12287476" y="0"/>
                </a:lnTo>
                <a:lnTo>
                  <a:pt x="12287476" y="6066941"/>
                </a:lnTo>
                <a:lnTo>
                  <a:pt x="0" y="6066941"/>
                </a:lnTo>
                <a:lnTo>
                  <a:pt x="0" y="0"/>
                </a:lnTo>
                <a:close/>
              </a:path>
            </a:pathLst>
          </a:custGeom>
          <a:blipFill>
            <a:blip r:embed="rId2"/>
            <a:stretch>
              <a:fillRect l="0" t="0" r="0" b="0"/>
            </a:stretch>
          </a:blipFill>
        </p:spPr>
      </p:sp>
      <p:sp>
        <p:nvSpPr>
          <p:cNvPr name="TextBox 3" id="3"/>
          <p:cNvSpPr txBox="true"/>
          <p:nvPr/>
        </p:nvSpPr>
        <p:spPr>
          <a:xfrm rot="0">
            <a:off x="2014481" y="6841200"/>
            <a:ext cx="14259038" cy="2552052"/>
          </a:xfrm>
          <a:prstGeom prst="rect">
            <a:avLst/>
          </a:prstGeom>
        </p:spPr>
        <p:txBody>
          <a:bodyPr anchor="t" rtlCol="false" tIns="0" lIns="0" bIns="0" rIns="0">
            <a:spAutoFit/>
          </a:bodyPr>
          <a:lstStyle/>
          <a:p>
            <a:pPr algn="l" marL="690936" indent="-345468" lvl="1">
              <a:lnSpc>
                <a:spcPts val="5120"/>
              </a:lnSpc>
              <a:buFont typeface="Arial"/>
              <a:buChar char="•"/>
            </a:pPr>
            <a:r>
              <a:rPr lang="en-US" sz="3200" spc="-134">
                <a:solidFill>
                  <a:srgbClr val="000000"/>
                </a:solidFill>
                <a:latin typeface="Be Vietnam"/>
                <a:ea typeface="Be Vietnam"/>
                <a:cs typeface="Be Vietnam"/>
                <a:sym typeface="Be Vietnam"/>
              </a:rPr>
              <a:t>Trước khi có BERT, Google hiển thị thông tin liên quan đến việc lấy đơn thuốc.</a:t>
            </a:r>
          </a:p>
          <a:p>
            <a:pPr algn="l" marL="690936" indent="-345468" lvl="1">
              <a:lnSpc>
                <a:spcPts val="5120"/>
              </a:lnSpc>
              <a:buFont typeface="Arial"/>
              <a:buChar char="•"/>
            </a:pPr>
            <a:r>
              <a:rPr lang="en-US" sz="3200" spc="-134">
                <a:solidFill>
                  <a:srgbClr val="000000"/>
                </a:solidFill>
                <a:latin typeface="Be Vietnam"/>
                <a:ea typeface="Be Vietnam"/>
                <a:cs typeface="Be Vietnam"/>
                <a:sym typeface="Be Vietnam"/>
              </a:rPr>
              <a:t>Sau khi có BERT, Google hiểu rằng cụm từ “cho ai đó” liên quan đến việc lấy đơn thuốc hộ người khác và kết quả tìm kiếm giờ đây sẽ giúp trả lời đúng nhu cầu đó.</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DAGYYxpi59s</dc:identifier>
  <dcterms:modified xsi:type="dcterms:W3CDTF">2011-08-01T06:04:30Z</dcterms:modified>
  <cp:revision>1</cp:revision>
  <dc:title>Elasticsearch + BERT Semantic</dc:title>
</cp:coreProperties>
</file>